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6" r:id="rId2"/>
    <p:sldId id="257" r:id="rId3"/>
    <p:sldId id="273" r:id="rId4"/>
    <p:sldId id="279" r:id="rId5"/>
    <p:sldId id="274" r:id="rId6"/>
    <p:sldId id="275" r:id="rId7"/>
    <p:sldId id="276" r:id="rId8"/>
    <p:sldId id="277" r:id="rId9"/>
    <p:sldId id="278" r:id="rId10"/>
    <p:sldId id="260" r:id="rId11"/>
    <p:sldId id="258" r:id="rId12"/>
    <p:sldId id="336" r:id="rId13"/>
    <p:sldId id="337" r:id="rId14"/>
    <p:sldId id="290" r:id="rId15"/>
    <p:sldId id="289" r:id="rId16"/>
    <p:sldId id="286" r:id="rId17"/>
    <p:sldId id="291" r:id="rId18"/>
    <p:sldId id="293" r:id="rId19"/>
    <p:sldId id="294" r:id="rId20"/>
    <p:sldId id="292" r:id="rId21"/>
    <p:sldId id="282" r:id="rId22"/>
    <p:sldId id="288" r:id="rId23"/>
    <p:sldId id="283" r:id="rId24"/>
    <p:sldId id="284" r:id="rId25"/>
    <p:sldId id="285" r:id="rId26"/>
    <p:sldId id="287" r:id="rId27"/>
    <p:sldId id="280" r:id="rId28"/>
    <p:sldId id="259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339" r:id="rId39"/>
    <p:sldId id="271" r:id="rId40"/>
    <p:sldId id="313" r:id="rId41"/>
    <p:sldId id="316" r:id="rId42"/>
    <p:sldId id="333" r:id="rId43"/>
    <p:sldId id="334" r:id="rId44"/>
    <p:sldId id="338" r:id="rId45"/>
    <p:sldId id="323" r:id="rId46"/>
    <p:sldId id="322" r:id="rId47"/>
    <p:sldId id="325" r:id="rId48"/>
    <p:sldId id="326" r:id="rId49"/>
    <p:sldId id="328" r:id="rId50"/>
    <p:sldId id="329" r:id="rId51"/>
    <p:sldId id="331" r:id="rId52"/>
    <p:sldId id="332" r:id="rId53"/>
    <p:sldId id="298" r:id="rId54"/>
    <p:sldId id="299" r:id="rId55"/>
    <p:sldId id="300" r:id="rId56"/>
    <p:sldId id="308" r:id="rId57"/>
    <p:sldId id="301" r:id="rId58"/>
    <p:sldId id="302" r:id="rId59"/>
    <p:sldId id="307" r:id="rId60"/>
    <p:sldId id="303" r:id="rId61"/>
    <p:sldId id="312" r:id="rId62"/>
    <p:sldId id="304" r:id="rId63"/>
    <p:sldId id="309" r:id="rId64"/>
    <p:sldId id="305" r:id="rId65"/>
    <p:sldId id="310" r:id="rId66"/>
    <p:sldId id="306" r:id="rId67"/>
    <p:sldId id="311" r:id="rId68"/>
    <p:sldId id="314" r:id="rId69"/>
    <p:sldId id="315" r:id="rId70"/>
    <p:sldId id="318" r:id="rId71"/>
    <p:sldId id="324" r:id="rId72"/>
    <p:sldId id="335" r:id="rId73"/>
    <p:sldId id="321" r:id="rId74"/>
    <p:sldId id="330" r:id="rId7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F913"/>
    <a:srgbClr val="0BB544"/>
    <a:srgbClr val="44D4F6"/>
    <a:srgbClr val="609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87917" autoAdjust="0"/>
  </p:normalViewPr>
  <p:slideViewPr>
    <p:cSldViewPr snapToGrid="0">
      <p:cViewPr>
        <p:scale>
          <a:sx n="100" d="100"/>
          <a:sy n="100" d="100"/>
        </p:scale>
        <p:origin x="438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50800" dist="50800" dir="5400000" sx="1000" sy="1000" algn="ctr" rotWithShape="0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Calculation</c:v>
                </c:pt>
                <c:pt idx="1">
                  <c:v>Lin. Reg.</c:v>
                </c:pt>
                <c:pt idx="2">
                  <c:v>RFR</c:v>
                </c:pt>
                <c:pt idx="3">
                  <c:v>LightGBM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0.75</c:v>
                </c:pt>
                <c:pt idx="1">
                  <c:v>0.36</c:v>
                </c:pt>
                <c:pt idx="2">
                  <c:v>0.28999999999999998</c:v>
                </c:pt>
                <c:pt idx="3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35-4B80-8D37-A166166F23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76276520"/>
        <c:axId val="776276848"/>
      </c:barChart>
      <c:catAx>
        <c:axId val="776276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76276848"/>
        <c:crosses val="autoZero"/>
        <c:auto val="1"/>
        <c:lblAlgn val="ctr"/>
        <c:lblOffset val="100"/>
        <c:noMultiLvlLbl val="0"/>
      </c:catAx>
      <c:valAx>
        <c:axId val="776276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762765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50800" dist="50800" dir="5400000" sx="1000" sy="1000" algn="ctr" rotWithShape="0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Tabelle1!$A$2:$A$6</c:f>
              <c:strCache>
                <c:ptCount val="5"/>
                <c:pt idx="0">
                  <c:v>Baseline</c:v>
                </c:pt>
                <c:pt idx="1">
                  <c:v>Imp. Baseline</c:v>
                </c:pt>
                <c:pt idx="2">
                  <c:v>RFR</c:v>
                </c:pt>
                <c:pt idx="3">
                  <c:v>LightGBM</c:v>
                </c:pt>
                <c:pt idx="4">
                  <c:v>Linear Regression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 formatCode="#,##0">
                  <c:v>1.39</c:v>
                </c:pt>
                <c:pt idx="1">
                  <c:v>1.31</c:v>
                </c:pt>
                <c:pt idx="2">
                  <c:v>1.42</c:v>
                </c:pt>
                <c:pt idx="3">
                  <c:v>1.33</c:v>
                </c:pt>
                <c:pt idx="4">
                  <c:v>1.32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ED-A945-A67C-E7AF787C80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76276520"/>
        <c:axId val="776276848"/>
      </c:barChart>
      <c:catAx>
        <c:axId val="776276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76276848"/>
        <c:crosses val="autoZero"/>
        <c:auto val="1"/>
        <c:lblAlgn val="ctr"/>
        <c:lblOffset val="100"/>
        <c:noMultiLvlLbl val="0"/>
      </c:catAx>
      <c:valAx>
        <c:axId val="77627684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crossAx val="7762765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50800" dist="50800" dir="5400000" sx="1000" sy="1000" algn="ctr" rotWithShape="0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Tabelle1!$A$2:$A$6</c:f>
              <c:strCache>
                <c:ptCount val="5"/>
                <c:pt idx="0">
                  <c:v>Baseline</c:v>
                </c:pt>
                <c:pt idx="1">
                  <c:v>Imp. Baseline</c:v>
                </c:pt>
                <c:pt idx="2">
                  <c:v>Tuned RF</c:v>
                </c:pt>
                <c:pt idx="3">
                  <c:v>Tuned GBM</c:v>
                </c:pt>
                <c:pt idx="4">
                  <c:v>Lin. Reg.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 formatCode="#,##0">
                  <c:v>1.39</c:v>
                </c:pt>
                <c:pt idx="1">
                  <c:v>1.31</c:v>
                </c:pt>
                <c:pt idx="2">
                  <c:v>1.35</c:v>
                </c:pt>
                <c:pt idx="3">
                  <c:v>1.28</c:v>
                </c:pt>
                <c:pt idx="4">
                  <c:v>1.37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08-1A4D-BFE1-BDB68BD619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76276520"/>
        <c:axId val="776276848"/>
      </c:barChart>
      <c:catAx>
        <c:axId val="776276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76276848"/>
        <c:crosses val="autoZero"/>
        <c:auto val="1"/>
        <c:lblAlgn val="ctr"/>
        <c:lblOffset val="100"/>
        <c:noMultiLvlLbl val="0"/>
      </c:catAx>
      <c:valAx>
        <c:axId val="77627684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crossAx val="776276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50800" dist="50800" dir="5400000" sx="1000" sy="1000" algn="ctr" rotWithShape="0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Tabelle1!$A$2:$A$6</c:f>
              <c:strCache>
                <c:ptCount val="5"/>
                <c:pt idx="0">
                  <c:v>RC 1 </c:v>
                </c:pt>
                <c:pt idx="1">
                  <c:v>RC 2</c:v>
                </c:pt>
                <c:pt idx="2">
                  <c:v>RC 4</c:v>
                </c:pt>
                <c:pt idx="3">
                  <c:v>RC 4</c:v>
                </c:pt>
                <c:pt idx="4">
                  <c:v>RC 5 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 formatCode="#,##0">
                  <c:v>0.67</c:v>
                </c:pt>
                <c:pt idx="1">
                  <c:v>1.3</c:v>
                </c:pt>
                <c:pt idx="2">
                  <c:v>4.5199999999999996</c:v>
                </c:pt>
                <c:pt idx="3">
                  <c:v>3.81</c:v>
                </c:pt>
                <c:pt idx="4">
                  <c:v>6.19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86-934C-9552-04FB3C6EDC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76276520"/>
        <c:axId val="776276848"/>
      </c:barChart>
      <c:catAx>
        <c:axId val="776276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76276848"/>
        <c:crosses val="autoZero"/>
        <c:auto val="1"/>
        <c:lblAlgn val="ctr"/>
        <c:lblOffset val="100"/>
        <c:noMultiLvlLbl val="0"/>
      </c:catAx>
      <c:valAx>
        <c:axId val="77627684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crossAx val="7762765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C66F6-55EB-4342-9B8C-4BD2F39E48B7}" type="datetimeFigureOut">
              <a:rPr lang="de-DE" smtClean="0"/>
              <a:t>14.06.2018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7EF41-A6C6-48B6-80EA-AB2ED1E586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2649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Course: Data Science</a:t>
            </a:r>
          </a:p>
        </p:txBody>
      </p:sp>
    </p:spTree>
    <p:extLst>
      <p:ext uri="{BB962C8B-B14F-4D97-AF65-F5344CB8AC3E}">
        <p14:creationId xmlns:p14="http://schemas.microsoft.com/office/powerpoint/2010/main" val="493521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F598A-B0D2-435A-8683-0100206BDD80}" type="datetimeFigureOut">
              <a:rPr lang="de-DE" smtClean="0"/>
              <a:t>14.06.2018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6D92-102F-4DD6-9FCF-723F339CC0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9094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F598A-B0D2-435A-8683-0100206BDD80}" type="datetimeFigureOut">
              <a:rPr lang="de-DE" smtClean="0"/>
              <a:t>14.06.2018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6D92-102F-4DD6-9FCF-723F339CC0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8676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007153"/>
          </a:xfrm>
        </p:spPr>
        <p:txBody>
          <a:bodyPr/>
          <a:lstStyle>
            <a:lvl1pPr algn="ctr">
              <a:defRPr b="1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61307" y="1110343"/>
            <a:ext cx="10891157" cy="5067302"/>
          </a:xfrm>
        </p:spPr>
        <p:txBody>
          <a:bodyPr/>
          <a:lstStyle>
            <a:lvl1pPr marL="228600" indent="-2286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ea typeface="BatangChe" panose="02030609000101010101" pitchFamily="49" charset="-127"/>
              </a:defRPr>
            </a:lvl1pPr>
            <a:lvl2pPr marL="685800" indent="-2286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ea typeface="BatangChe" panose="02030609000101010101" pitchFamily="49" charset="-127"/>
              </a:defRPr>
            </a:lvl2pPr>
            <a:lvl3pPr marL="1143000" indent="-2286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ea typeface="BatangChe" panose="02030609000101010101" pitchFamily="49" charset="-127"/>
              </a:defRPr>
            </a:lvl3pPr>
            <a:lvl4pPr marL="1600200" indent="-2286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ea typeface="BatangChe" panose="02030609000101010101" pitchFamily="49" charset="-127"/>
              </a:defRPr>
            </a:lvl4pPr>
            <a:lvl5pPr marL="2057400" indent="-2286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ea typeface="BatangChe" panose="02030609000101010101" pitchFamily="49" charset="-127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Course: Data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6C56D92-102F-4DD6-9FCF-723F339CC03D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67" y="6356350"/>
            <a:ext cx="2406761" cy="449262"/>
          </a:xfrm>
          <a:prstGeom prst="rect">
            <a:avLst/>
          </a:prstGeom>
        </p:spPr>
      </p:pic>
      <p:cxnSp>
        <p:nvCxnSpPr>
          <p:cNvPr id="10" name="Gerader Verbinder 9"/>
          <p:cNvCxnSpPr/>
          <p:nvPr userDrawn="1"/>
        </p:nvCxnSpPr>
        <p:spPr>
          <a:xfrm flipH="1">
            <a:off x="-68034" y="1007153"/>
            <a:ext cx="12368893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 userDrawn="1"/>
        </p:nvCxnSpPr>
        <p:spPr>
          <a:xfrm flipH="1">
            <a:off x="-68034" y="6266997"/>
            <a:ext cx="12368893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41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F598A-B0D2-435A-8683-0100206BDD80}" type="datetimeFigureOut">
              <a:rPr lang="de-DE" smtClean="0"/>
              <a:t>14.06.2018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6D92-102F-4DD6-9FCF-723F339CC0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9935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F598A-B0D2-435A-8683-0100206BDD80}" type="datetimeFigureOut">
              <a:rPr lang="de-DE" smtClean="0"/>
              <a:t>14.06.2018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6D92-102F-4DD6-9FCF-723F339CC0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6881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F598A-B0D2-435A-8683-0100206BDD80}" type="datetimeFigureOut">
              <a:rPr lang="de-DE" smtClean="0"/>
              <a:t>14.06.2018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6D92-102F-4DD6-9FCF-723F339CC0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2694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F598A-B0D2-435A-8683-0100206BDD80}" type="datetimeFigureOut">
              <a:rPr lang="de-DE" smtClean="0"/>
              <a:t>14.06.2018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6D92-102F-4DD6-9FCF-723F339CC0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9510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F598A-B0D2-435A-8683-0100206BDD80}" type="datetimeFigureOut">
              <a:rPr lang="de-DE" smtClean="0"/>
              <a:t>14.06.2018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6D92-102F-4DD6-9FCF-723F339CC0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2029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F598A-B0D2-435A-8683-0100206BDD80}" type="datetimeFigureOut">
              <a:rPr lang="de-DE" smtClean="0"/>
              <a:t>14.06.2018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6D92-102F-4DD6-9FCF-723F339CC0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458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F598A-B0D2-435A-8683-0100206BDD80}" type="datetimeFigureOut">
              <a:rPr lang="de-DE" smtClean="0"/>
              <a:t>14.06.2018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6D92-102F-4DD6-9FCF-723F339CC0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7058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F598A-B0D2-435A-8683-0100206BDD80}" type="datetimeFigureOut">
              <a:rPr lang="de-DE" smtClean="0"/>
              <a:t>14.06.2018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56D92-102F-4DD6-9FCF-723F339CC0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552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1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yc.gov/html/tlc/html/passenger/taxicab_rate.shtml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yc.gov/html/tlc/html/passenger/taxicab_rate.shtml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yc.gov/html/tlc/html/passenger/taxicab_rate.shtml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yc.gov/html/tlc/html/passenger/taxicab_rate.shtml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yc.gov/html/tlc/html/passenger/taxicab_rate.s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yc.gov/html/tlc/html/passenger/taxicab_rate.s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Predicting</a:t>
            </a:r>
            <a:r>
              <a:rPr lang="de-DE" dirty="0"/>
              <a:t> Taxi Ride Prices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Sven Durchholz</a:t>
            </a:r>
          </a:p>
          <a:p>
            <a:r>
              <a:rPr lang="de-DE" dirty="0"/>
              <a:t>Leonard Schmischke</a:t>
            </a:r>
          </a:p>
        </p:txBody>
      </p:sp>
    </p:spTree>
    <p:extLst>
      <p:ext uri="{BB962C8B-B14F-4D97-AF65-F5344CB8AC3E}">
        <p14:creationId xmlns:p14="http://schemas.microsoft.com/office/powerpoint/2010/main" val="3729075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Pickup-</a:t>
            </a:r>
            <a:r>
              <a:rPr lang="de-DE" dirty="0" err="1"/>
              <a:t>locations</a:t>
            </a:r>
            <a:r>
              <a:rPr lang="de-DE" dirty="0"/>
              <a:t> per </a:t>
            </a:r>
            <a:r>
              <a:rPr lang="de-DE" dirty="0" err="1"/>
              <a:t>ratecode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C745161-1475-4E81-AEDD-0EC056FBF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1133475"/>
            <a:ext cx="11744325" cy="459105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7826D42-3F5B-49CD-8C55-B696CBB86F14}"/>
              </a:ext>
            </a:extLst>
          </p:cNvPr>
          <p:cNvSpPr/>
          <p:nvPr/>
        </p:nvSpPr>
        <p:spPr>
          <a:xfrm>
            <a:off x="209550" y="1138237"/>
            <a:ext cx="1935282" cy="17542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Standard Rate (1)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JFK (2)</a:t>
            </a:r>
          </a:p>
          <a:p>
            <a:pPr algn="ctr"/>
            <a:r>
              <a:rPr lang="en-US" dirty="0">
                <a:solidFill>
                  <a:srgbClr val="60943C"/>
                </a:solidFill>
              </a:rPr>
              <a:t>Newark (3)</a:t>
            </a: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Out of Town (4)</a:t>
            </a:r>
          </a:p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Negotiated (5)</a:t>
            </a:r>
          </a:p>
        </p:txBody>
      </p:sp>
    </p:spTree>
    <p:extLst>
      <p:ext uri="{BB962C8B-B14F-4D97-AF65-F5344CB8AC3E}">
        <p14:creationId xmlns:p14="http://schemas.microsoft.com/office/powerpoint/2010/main" val="3012057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Dropoff-locations</a:t>
            </a:r>
            <a:r>
              <a:rPr lang="de-DE" dirty="0"/>
              <a:t> per </a:t>
            </a:r>
            <a:r>
              <a:rPr lang="de-DE" dirty="0" err="1"/>
              <a:t>ratecode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0062F4D-8244-41E5-A36F-9C6895927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1138237"/>
            <a:ext cx="11772900" cy="4581525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50409971-249A-4FA9-AC12-FD10846F91D1}"/>
              </a:ext>
            </a:extLst>
          </p:cNvPr>
          <p:cNvSpPr/>
          <p:nvPr/>
        </p:nvSpPr>
        <p:spPr>
          <a:xfrm>
            <a:off x="209550" y="1138237"/>
            <a:ext cx="1935282" cy="17542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Standard Rate (1)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JFK (2)</a:t>
            </a:r>
          </a:p>
          <a:p>
            <a:pPr algn="ctr"/>
            <a:r>
              <a:rPr lang="en-US" dirty="0">
                <a:solidFill>
                  <a:srgbClr val="60943C"/>
                </a:solidFill>
              </a:rPr>
              <a:t>Newark (3)</a:t>
            </a: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Out of Town (4)</a:t>
            </a:r>
          </a:p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Negotiated (5)</a:t>
            </a:r>
          </a:p>
        </p:txBody>
      </p:sp>
    </p:spTree>
    <p:extLst>
      <p:ext uri="{BB962C8B-B14F-4D97-AF65-F5344CB8AC3E}">
        <p14:creationId xmlns:p14="http://schemas.microsoft.com/office/powerpoint/2010/main" val="3685748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Pickup-</a:t>
            </a:r>
            <a:r>
              <a:rPr lang="de-DE" dirty="0" err="1"/>
              <a:t>locations</a:t>
            </a:r>
            <a:r>
              <a:rPr lang="de-DE" dirty="0"/>
              <a:t> per </a:t>
            </a:r>
            <a:r>
              <a:rPr lang="de-DE" dirty="0" err="1"/>
              <a:t>ratecode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4043219-51FA-44BA-AF4D-84DF44FCA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860" y="1052805"/>
            <a:ext cx="8490279" cy="518237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7826D42-3F5B-49CD-8C55-B696CBB86F14}"/>
              </a:ext>
            </a:extLst>
          </p:cNvPr>
          <p:cNvSpPr/>
          <p:nvPr/>
        </p:nvSpPr>
        <p:spPr>
          <a:xfrm>
            <a:off x="1850860" y="4480896"/>
            <a:ext cx="1935282" cy="17542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Standard Rate (1)</a:t>
            </a:r>
          </a:p>
          <a:p>
            <a:pPr algn="ctr"/>
            <a:r>
              <a:rPr lang="en-US" dirty="0">
                <a:solidFill>
                  <a:srgbClr val="2EF913"/>
                </a:solidFill>
              </a:rPr>
              <a:t>JFK (2)</a:t>
            </a:r>
          </a:p>
          <a:p>
            <a:pPr algn="ctr"/>
            <a:r>
              <a:rPr lang="en-US" dirty="0">
                <a:solidFill>
                  <a:srgbClr val="FFC000"/>
                </a:solidFill>
              </a:rPr>
              <a:t>Newark (3)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Out of Town (4)</a:t>
            </a:r>
          </a:p>
          <a:p>
            <a:pPr algn="ctr"/>
            <a:r>
              <a:rPr lang="en-US" dirty="0">
                <a:solidFill>
                  <a:srgbClr val="44D4F6"/>
                </a:solidFill>
              </a:rPr>
              <a:t>Negotiated (5)</a:t>
            </a:r>
          </a:p>
        </p:txBody>
      </p:sp>
    </p:spTree>
    <p:extLst>
      <p:ext uri="{BB962C8B-B14F-4D97-AF65-F5344CB8AC3E}">
        <p14:creationId xmlns:p14="http://schemas.microsoft.com/office/powerpoint/2010/main" val="2016003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Dropoff-locations</a:t>
            </a:r>
            <a:r>
              <a:rPr lang="de-DE" dirty="0"/>
              <a:t> per </a:t>
            </a:r>
            <a:r>
              <a:rPr lang="de-DE" dirty="0" err="1"/>
              <a:t>ratecode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ADE2B8D-141A-47F8-88BF-C9B7489FB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860" y="1088509"/>
            <a:ext cx="8573424" cy="5147819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31E871B2-162E-422F-9709-87296924A194}"/>
              </a:ext>
            </a:extLst>
          </p:cNvPr>
          <p:cNvSpPr/>
          <p:nvPr/>
        </p:nvSpPr>
        <p:spPr>
          <a:xfrm>
            <a:off x="1850860" y="4480896"/>
            <a:ext cx="1935282" cy="17542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Standard Rate (1)</a:t>
            </a:r>
          </a:p>
          <a:p>
            <a:pPr algn="ctr"/>
            <a:r>
              <a:rPr lang="en-US" dirty="0">
                <a:solidFill>
                  <a:srgbClr val="2EF913"/>
                </a:solidFill>
              </a:rPr>
              <a:t>JFK (2)</a:t>
            </a:r>
          </a:p>
          <a:p>
            <a:pPr algn="ctr"/>
            <a:r>
              <a:rPr lang="en-US" dirty="0">
                <a:solidFill>
                  <a:srgbClr val="FFC000"/>
                </a:solidFill>
              </a:rPr>
              <a:t>Newark (3)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Out of Town (4)</a:t>
            </a:r>
          </a:p>
          <a:p>
            <a:pPr algn="ctr"/>
            <a:r>
              <a:rPr lang="en-US" dirty="0">
                <a:solidFill>
                  <a:srgbClr val="44D4F6"/>
                </a:solidFill>
              </a:rPr>
              <a:t>Negotiated (5)</a:t>
            </a:r>
          </a:p>
        </p:txBody>
      </p:sp>
    </p:spTree>
    <p:extLst>
      <p:ext uri="{BB962C8B-B14F-4D97-AF65-F5344CB8AC3E}">
        <p14:creationId xmlns:p14="http://schemas.microsoft.com/office/powerpoint/2010/main" val="4087142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803810CD-4188-4DC9-850E-31A8762396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264231"/>
              </p:ext>
            </p:extLst>
          </p:nvPr>
        </p:nvGraphicFramePr>
        <p:xfrm>
          <a:off x="-333286" y="1031594"/>
          <a:ext cx="12919676" cy="5167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Acrobat Document" r:id="rId3" imgW="13716000" imgH="5486222" progId="AcroExch.Document.DC">
                  <p:embed/>
                </p:oleObj>
              </mc:Choice>
              <mc:Fallback>
                <p:oleObj name="Acrobat Document" r:id="rId3" imgW="13716000" imgH="5486222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33286" y="1031594"/>
                        <a:ext cx="12919676" cy="5167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EDA</a:t>
            </a:r>
          </a:p>
        </p:txBody>
      </p:sp>
    </p:spTree>
    <p:extLst>
      <p:ext uri="{BB962C8B-B14F-4D97-AF65-F5344CB8AC3E}">
        <p14:creationId xmlns:p14="http://schemas.microsoft.com/office/powerpoint/2010/main" val="139667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Outlier</a:t>
            </a:r>
            <a:r>
              <a:rPr lang="de-DE" dirty="0"/>
              <a:t> </a:t>
            </a:r>
            <a:r>
              <a:rPr lang="de-DE" dirty="0" err="1"/>
              <a:t>detection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61307" y="1110343"/>
            <a:ext cx="10988149" cy="5067302"/>
          </a:xfrm>
        </p:spPr>
        <p:txBody>
          <a:bodyPr>
            <a:normAutofit/>
          </a:bodyPr>
          <a:lstStyle/>
          <a:p>
            <a:r>
              <a:rPr lang="en-US" dirty="0"/>
              <a:t>Invalid values</a:t>
            </a:r>
          </a:p>
          <a:p>
            <a:pPr lvl="1"/>
            <a:r>
              <a:rPr lang="en-US" dirty="0" err="1"/>
              <a:t>RatecodeIDs</a:t>
            </a:r>
            <a:endParaRPr lang="en-US" dirty="0"/>
          </a:p>
          <a:p>
            <a:pPr lvl="1"/>
            <a:r>
              <a:rPr lang="en-US" dirty="0"/>
              <a:t>Improvement surcharge</a:t>
            </a:r>
          </a:p>
          <a:p>
            <a:pPr lvl="1"/>
            <a:r>
              <a:rPr lang="en-US" dirty="0"/>
              <a:t>MTA tax (either 0 or .5)</a:t>
            </a:r>
          </a:p>
          <a:p>
            <a:pPr lvl="1"/>
            <a:r>
              <a:rPr lang="en-US" dirty="0"/>
              <a:t>Extra</a:t>
            </a:r>
          </a:p>
          <a:p>
            <a:pPr lvl="1"/>
            <a:r>
              <a:rPr lang="en-US" dirty="0"/>
              <a:t>Date</a:t>
            </a:r>
          </a:p>
          <a:p>
            <a:r>
              <a:rPr lang="en-US" dirty="0"/>
              <a:t>Negative Values</a:t>
            </a:r>
          </a:p>
          <a:p>
            <a:r>
              <a:rPr lang="en-US" dirty="0"/>
              <a:t>Total amount must be sum of all other costs</a:t>
            </a:r>
          </a:p>
          <a:p>
            <a:r>
              <a:rPr lang="en-US" dirty="0"/>
              <a:t>Create new features for better analysis</a:t>
            </a:r>
          </a:p>
        </p:txBody>
      </p:sp>
    </p:spTree>
    <p:extLst>
      <p:ext uri="{BB962C8B-B14F-4D97-AF65-F5344CB8AC3E}">
        <p14:creationId xmlns:p14="http://schemas.microsoft.com/office/powerpoint/2010/main" val="171236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Outlier</a:t>
            </a:r>
            <a:r>
              <a:rPr lang="de-DE" dirty="0"/>
              <a:t> </a:t>
            </a:r>
            <a:r>
              <a:rPr lang="de-DE" dirty="0" err="1"/>
              <a:t>detection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61307" y="1110343"/>
            <a:ext cx="10988149" cy="5067302"/>
          </a:xfrm>
        </p:spPr>
        <p:txBody>
          <a:bodyPr>
            <a:normAutofit/>
          </a:bodyPr>
          <a:lstStyle/>
          <a:p>
            <a:r>
              <a:rPr lang="en-US" dirty="0"/>
              <a:t>Drop unreasonable high values</a:t>
            </a:r>
          </a:p>
          <a:p>
            <a:pPr lvl="1"/>
            <a:r>
              <a:rPr lang="en-US" dirty="0"/>
              <a:t>Distance &gt; 100 miles</a:t>
            </a:r>
          </a:p>
          <a:p>
            <a:pPr lvl="1"/>
            <a:r>
              <a:rPr lang="en-US" dirty="0"/>
              <a:t>Fare amount &gt; $400</a:t>
            </a:r>
          </a:p>
          <a:p>
            <a:r>
              <a:rPr lang="en-US" dirty="0"/>
              <a:t>Get tip percentage</a:t>
            </a:r>
          </a:p>
          <a:p>
            <a:pPr lvl="1"/>
            <a:r>
              <a:rPr lang="en-US" dirty="0"/>
              <a:t>Drop &gt; 50%</a:t>
            </a:r>
          </a:p>
          <a:p>
            <a:r>
              <a:rPr lang="en-US" dirty="0"/>
              <a:t>Get duration</a:t>
            </a:r>
          </a:p>
          <a:p>
            <a:pPr lvl="1"/>
            <a:r>
              <a:rPr lang="en-US" dirty="0"/>
              <a:t>Drop  &lt; 30 seconds</a:t>
            </a:r>
          </a:p>
          <a:p>
            <a:pPr lvl="1"/>
            <a:r>
              <a:rPr lang="en-US" dirty="0"/>
              <a:t>Drop &gt; 3 hours</a:t>
            </a:r>
          </a:p>
          <a:p>
            <a:r>
              <a:rPr lang="en-US" dirty="0"/>
              <a:t>Drop Dates outside June 2016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99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Outlier</a:t>
            </a:r>
            <a:r>
              <a:rPr lang="de-DE" dirty="0"/>
              <a:t> </a:t>
            </a:r>
            <a:r>
              <a:rPr lang="de-DE" dirty="0" err="1"/>
              <a:t>detection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7201C92-3E76-4F7A-BF5B-993AF96CD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073828"/>
            <a:ext cx="9220199" cy="518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9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314FE2EE-40DB-4CD7-9272-8DEC377950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8153375"/>
              </p:ext>
            </p:extLst>
          </p:nvPr>
        </p:nvGraphicFramePr>
        <p:xfrm>
          <a:off x="1555180" y="1082653"/>
          <a:ext cx="9081639" cy="51084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Acrobat Document" r:id="rId3" imgW="10972800" imgH="6172200" progId="AcroExch.Document.DC">
                  <p:embed/>
                </p:oleObj>
              </mc:Choice>
              <mc:Fallback>
                <p:oleObj name="Acrobat Document" r:id="rId3" imgW="10972800" imgH="617220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5180" y="1082653"/>
                        <a:ext cx="9081639" cy="51084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Outlier</a:t>
            </a:r>
            <a:r>
              <a:rPr lang="de-DE" dirty="0"/>
              <a:t> </a:t>
            </a:r>
            <a:r>
              <a:rPr lang="de-DE" dirty="0" err="1"/>
              <a:t>detection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4654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Outlier</a:t>
            </a:r>
            <a:r>
              <a:rPr lang="de-DE" dirty="0"/>
              <a:t> </a:t>
            </a:r>
            <a:r>
              <a:rPr lang="de-DE" dirty="0" err="1"/>
              <a:t>detection</a:t>
            </a:r>
            <a:endParaRPr lang="de-DE" dirty="0"/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0F82317C-8A60-4D02-AC3A-DA2AB0C66E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6942502"/>
              </p:ext>
            </p:extLst>
          </p:nvPr>
        </p:nvGraphicFramePr>
        <p:xfrm>
          <a:off x="1592465" y="1099431"/>
          <a:ext cx="9007070" cy="50664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7" name="Acrobat Document" r:id="rId3" imgW="10972800" imgH="6172200" progId="AcroExch.Document.DC">
                  <p:embed/>
                </p:oleObj>
              </mc:Choice>
              <mc:Fallback>
                <p:oleObj name="Acrobat Document" r:id="rId3" imgW="10972800" imgH="617220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92465" y="1099431"/>
                        <a:ext cx="9007070" cy="50664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2634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Data Science?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“The demand for data scientists is increasing so quickly, that McKinsey predicts that by 2018, there will be a 50 percent gap in the supply of data scientists versus demand.”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– The Alexa Blog (http://blog.alexa.com/know-data-science-important/)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36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Outlier</a:t>
            </a:r>
            <a:r>
              <a:rPr lang="de-DE" dirty="0"/>
              <a:t> </a:t>
            </a:r>
            <a:r>
              <a:rPr lang="de-DE" dirty="0" err="1"/>
              <a:t>detection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61307" y="1110343"/>
            <a:ext cx="10988149" cy="506730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New features?</a:t>
            </a:r>
          </a:p>
          <a:p>
            <a:pPr lvl="1"/>
            <a:r>
              <a:rPr lang="en-US" dirty="0" err="1"/>
              <a:t>Avg_speed</a:t>
            </a:r>
            <a:endParaRPr lang="en-US" dirty="0"/>
          </a:p>
          <a:p>
            <a:pPr lvl="1"/>
            <a:r>
              <a:rPr lang="en-US" dirty="0"/>
              <a:t>Traffic per hour (only if important)</a:t>
            </a:r>
          </a:p>
          <a:p>
            <a:r>
              <a:rPr lang="en-US" dirty="0"/>
              <a:t>What did not work?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515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Fare</a:t>
            </a:r>
            <a:r>
              <a:rPr lang="de-DE" dirty="0"/>
              <a:t>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prediction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D9944DB-75D5-4840-976A-323BB39A6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299" y="1114529"/>
            <a:ext cx="7357402" cy="497375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5544855-57B0-4356-B080-1FD6FF3A9F60}"/>
              </a:ext>
            </a:extLst>
          </p:cNvPr>
          <p:cNvSpPr/>
          <p:nvPr/>
        </p:nvSpPr>
        <p:spPr>
          <a:xfrm>
            <a:off x="4919241" y="1493134"/>
            <a:ext cx="4855460" cy="4595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95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Inhaltsplatzhalter 2">
            <a:extLst>
              <a:ext uri="{FF2B5EF4-FFF2-40B4-BE49-F238E27FC236}">
                <a16:creationId xmlns:a16="http://schemas.microsoft.com/office/drawing/2014/main" id="{8F03F4A3-226E-414D-9F8D-2451EF04E9C7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3415010"/>
              </p:ext>
            </p:extLst>
          </p:nvPr>
        </p:nvGraphicFramePr>
        <p:xfrm>
          <a:off x="3625753" y="1147442"/>
          <a:ext cx="5194135" cy="506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7" name="Acrobat Document" r:id="rId3" imgW="10287000" imgH="10287000" progId="AcroExch.Document.DC">
                  <p:embed/>
                </p:oleObj>
              </mc:Choice>
              <mc:Fallback>
                <p:oleObj name="Acrobat Document" r:id="rId3" imgW="10287000" imgH="1028700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25753" y="1147442"/>
                        <a:ext cx="5194135" cy="5067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Fare</a:t>
            </a:r>
            <a:r>
              <a:rPr lang="de-DE" dirty="0"/>
              <a:t>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prediction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47702E4-EE14-44C9-995C-D01107BF4160}"/>
              </a:ext>
            </a:extLst>
          </p:cNvPr>
          <p:cNvSpPr/>
          <p:nvPr/>
        </p:nvSpPr>
        <p:spPr>
          <a:xfrm>
            <a:off x="3625753" y="1110343"/>
            <a:ext cx="1022447" cy="500120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F5917AD-80FA-46F2-8B32-399C2FC899A2}"/>
              </a:ext>
            </a:extLst>
          </p:cNvPr>
          <p:cNvSpPr/>
          <p:nvPr/>
        </p:nvSpPr>
        <p:spPr>
          <a:xfrm>
            <a:off x="3625753" y="1110343"/>
            <a:ext cx="5194135" cy="7851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346A71D-697D-42D4-8DE1-FDE85258D9B1}"/>
              </a:ext>
            </a:extLst>
          </p:cNvPr>
          <p:cNvSpPr txBox="1"/>
          <p:nvPr/>
        </p:nvSpPr>
        <p:spPr>
          <a:xfrm>
            <a:off x="2028825" y="2085975"/>
            <a:ext cx="143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Trip_distance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58298E4-DC63-4211-A8DF-09FB176ABF80}"/>
              </a:ext>
            </a:extLst>
          </p:cNvPr>
          <p:cNvSpPr txBox="1"/>
          <p:nvPr/>
        </p:nvSpPr>
        <p:spPr>
          <a:xfrm>
            <a:off x="2253245" y="2914650"/>
            <a:ext cx="98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duration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D1B0AD3-79EA-46AC-8BE7-95417649D461}"/>
              </a:ext>
            </a:extLst>
          </p:cNvPr>
          <p:cNvSpPr txBox="1"/>
          <p:nvPr/>
        </p:nvSpPr>
        <p:spPr>
          <a:xfrm>
            <a:off x="1780519" y="3738424"/>
            <a:ext cx="1931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ridesAtPickupHour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6B1CE6A-CDBD-48CC-999C-B41537B1385B}"/>
              </a:ext>
            </a:extLst>
          </p:cNvPr>
          <p:cNvSpPr txBox="1"/>
          <p:nvPr/>
        </p:nvSpPr>
        <p:spPr>
          <a:xfrm>
            <a:off x="2023174" y="4541984"/>
            <a:ext cx="1359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Pickup_hour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6CBE924-AE1D-4ED3-9589-D4EC0B2F4146}"/>
              </a:ext>
            </a:extLst>
          </p:cNvPr>
          <p:cNvSpPr txBox="1"/>
          <p:nvPr/>
        </p:nvSpPr>
        <p:spPr>
          <a:xfrm>
            <a:off x="2108812" y="5457425"/>
            <a:ext cx="1203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Avg_speed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014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/>
      <p:bldP spid="13" grpId="1"/>
      <p:bldP spid="14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Modelling </a:t>
            </a:r>
            <a:r>
              <a:rPr lang="de-DE" dirty="0" err="1"/>
              <a:t>approach</a:t>
            </a:r>
            <a:r>
              <a:rPr lang="de-DE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D9944DB-75D5-4840-976A-323BB39A6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299" y="1114529"/>
            <a:ext cx="7357402" cy="497375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5544855-57B0-4356-B080-1FD6FF3A9F60}"/>
              </a:ext>
            </a:extLst>
          </p:cNvPr>
          <p:cNvSpPr/>
          <p:nvPr/>
        </p:nvSpPr>
        <p:spPr>
          <a:xfrm>
            <a:off x="6423949" y="1493134"/>
            <a:ext cx="3350752" cy="4595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21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Modelling </a:t>
            </a:r>
            <a:r>
              <a:rPr lang="de-DE" dirty="0" err="1"/>
              <a:t>approach</a:t>
            </a:r>
            <a:r>
              <a:rPr lang="de-DE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D9944DB-75D5-4840-976A-323BB39A6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299" y="1114529"/>
            <a:ext cx="7357402" cy="497375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5544855-57B0-4356-B080-1FD6FF3A9F60}"/>
              </a:ext>
            </a:extLst>
          </p:cNvPr>
          <p:cNvSpPr/>
          <p:nvPr/>
        </p:nvSpPr>
        <p:spPr>
          <a:xfrm>
            <a:off x="7951807" y="1493134"/>
            <a:ext cx="1822893" cy="4595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36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Modelling </a:t>
            </a:r>
            <a:r>
              <a:rPr lang="de-DE" dirty="0" err="1"/>
              <a:t>approach</a:t>
            </a:r>
            <a:r>
              <a:rPr lang="de-DE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D9944DB-75D5-4840-976A-323BB39A6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299" y="1114529"/>
            <a:ext cx="7357402" cy="4973754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905439C-EF7D-453C-81DF-C9B0F82E5F49}"/>
              </a:ext>
            </a:extLst>
          </p:cNvPr>
          <p:cNvSpPr txBox="1"/>
          <p:nvPr/>
        </p:nvSpPr>
        <p:spPr>
          <a:xfrm>
            <a:off x="6211331" y="1565188"/>
            <a:ext cx="336803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Can be used for rate code 1 and 3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C8FD435-D84F-4E69-9A86-43C7A996B915}"/>
              </a:ext>
            </a:extLst>
          </p:cNvPr>
          <p:cNvSpPr txBox="1"/>
          <p:nvPr/>
        </p:nvSpPr>
        <p:spPr>
          <a:xfrm>
            <a:off x="6211331" y="1857231"/>
            <a:ext cx="336803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Rate code 2?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5D394DA-9E21-4EC2-BD31-EEFD9226246D}"/>
              </a:ext>
            </a:extLst>
          </p:cNvPr>
          <p:cNvSpPr txBox="1"/>
          <p:nvPr/>
        </p:nvSpPr>
        <p:spPr>
          <a:xfrm>
            <a:off x="6211330" y="2149274"/>
            <a:ext cx="336803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Rate code 5?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517EAE4-A73C-49E3-A425-4A1906813693}"/>
              </a:ext>
            </a:extLst>
          </p:cNvPr>
          <p:cNvSpPr txBox="1"/>
          <p:nvPr/>
        </p:nvSpPr>
        <p:spPr>
          <a:xfrm>
            <a:off x="6211329" y="2441317"/>
            <a:ext cx="336803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Rate code 4?</a:t>
            </a:r>
          </a:p>
        </p:txBody>
      </p:sp>
    </p:spTree>
    <p:extLst>
      <p:ext uri="{BB962C8B-B14F-4D97-AF65-F5344CB8AC3E}">
        <p14:creationId xmlns:p14="http://schemas.microsoft.com/office/powerpoint/2010/main" val="43805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Rate </a:t>
            </a:r>
            <a:r>
              <a:rPr lang="de-DE" dirty="0" err="1"/>
              <a:t>code</a:t>
            </a:r>
            <a:r>
              <a:rPr lang="de-DE" dirty="0"/>
              <a:t> 4 – „Out </a:t>
            </a:r>
            <a:r>
              <a:rPr lang="de-DE" dirty="0" err="1"/>
              <a:t>of</a:t>
            </a:r>
            <a:r>
              <a:rPr lang="de-DE" dirty="0"/>
              <a:t> Town Trips“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D6675B1-B480-484D-99FF-81E70FCFF8C6}"/>
              </a:ext>
            </a:extLst>
          </p:cNvPr>
          <p:cNvSpPr txBox="1"/>
          <p:nvPr/>
        </p:nvSpPr>
        <p:spPr>
          <a:xfrm>
            <a:off x="2417377" y="980917"/>
            <a:ext cx="172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Entering the city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F92AF20-4916-4EA1-B186-43F32496A011}"/>
              </a:ext>
            </a:extLst>
          </p:cNvPr>
          <p:cNvSpPr txBox="1"/>
          <p:nvPr/>
        </p:nvSpPr>
        <p:spPr>
          <a:xfrm>
            <a:off x="8052487" y="1008204"/>
            <a:ext cx="169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Leaving the city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7153D3C-9D21-4187-9ED3-1CE407CB9C7A}"/>
              </a:ext>
            </a:extLst>
          </p:cNvPr>
          <p:cNvSpPr txBox="1"/>
          <p:nvPr/>
        </p:nvSpPr>
        <p:spPr>
          <a:xfrm>
            <a:off x="2095269" y="3534754"/>
            <a:ext cx="236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Only outside of the city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B4A33E0-AED8-40BF-9807-F9C5860B7E76}"/>
              </a:ext>
            </a:extLst>
          </p:cNvPr>
          <p:cNvSpPr txBox="1"/>
          <p:nvPr/>
        </p:nvSpPr>
        <p:spPr>
          <a:xfrm>
            <a:off x="7879265" y="3534753"/>
            <a:ext cx="2043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Only inside the city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99371BB-4FC9-4B97-8357-973C11F77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817" y="3877144"/>
            <a:ext cx="4001123" cy="225137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B8BC6F5-D307-4FCB-A32D-36A34F2F3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817" y="1291542"/>
            <a:ext cx="3958608" cy="224321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08585A5-BAFB-4E65-B5EF-116D583F7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643" y="1291542"/>
            <a:ext cx="3986944" cy="2237119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86C17CB6-E99C-46ED-A381-9A09629BF4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644" y="3873199"/>
            <a:ext cx="3986943" cy="225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11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selection</a:t>
            </a:r>
            <a:endParaRPr lang="de-DE" dirty="0"/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C78BF09D-9464-4D3F-8CC0-A0DBFD57BD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0702606"/>
              </p:ext>
            </p:extLst>
          </p:nvPr>
        </p:nvGraphicFramePr>
        <p:xfrm>
          <a:off x="661988" y="1109663"/>
          <a:ext cx="8586184" cy="5067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08169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Bridge/</a:t>
            </a:r>
            <a:r>
              <a:rPr lang="de-DE" dirty="0" err="1"/>
              <a:t>tunnel</a:t>
            </a:r>
            <a:r>
              <a:rPr lang="de-DE" dirty="0"/>
              <a:t> </a:t>
            </a:r>
            <a:r>
              <a:rPr lang="de-DE" dirty="0" err="1"/>
              <a:t>positions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EAF48A9-7471-4010-B74A-797F7D2FB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1138237"/>
            <a:ext cx="1171575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62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 </a:t>
            </a:r>
            <a:r>
              <a:rPr lang="de-DE" dirty="0" err="1"/>
              <a:t>calculations</a:t>
            </a:r>
            <a:r>
              <a:rPr lang="de-DE" dirty="0"/>
              <a:t> (2195057)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EA409A5-E842-49C4-B84B-DFAB7EE43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1128712"/>
            <a:ext cx="11763375" cy="46005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21A9C55-5BD0-4EA4-A22D-3749CD2FE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" y="5118410"/>
            <a:ext cx="4086556" cy="61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70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Rides of Yellow Cabs (taxis) in New York</a:t>
            </a:r>
          </a:p>
          <a:p>
            <a:r>
              <a:rPr lang="en-US" dirty="0"/>
              <a:t>June 2016</a:t>
            </a:r>
          </a:p>
          <a:p>
            <a:r>
              <a:rPr lang="en-US" dirty="0"/>
              <a:t>~11 million rides</a:t>
            </a:r>
          </a:p>
          <a:p>
            <a:r>
              <a:rPr lang="en-US" dirty="0"/>
              <a:t>19 features</a:t>
            </a:r>
          </a:p>
          <a:p>
            <a:pPr lvl="1"/>
            <a:r>
              <a:rPr lang="en-US" dirty="0"/>
              <a:t>geolocation, time and date, distance, fares, …</a:t>
            </a:r>
          </a:p>
          <a:p>
            <a:r>
              <a:rPr lang="en-US" dirty="0"/>
              <a:t>5 missing features in test data set</a:t>
            </a:r>
          </a:p>
          <a:p>
            <a:pPr lvl="1"/>
            <a:r>
              <a:rPr lang="en-US" dirty="0" err="1"/>
              <a:t>Fare_amount</a:t>
            </a:r>
            <a:endParaRPr lang="en-US" dirty="0"/>
          </a:p>
          <a:p>
            <a:pPr lvl="1"/>
            <a:r>
              <a:rPr lang="en-US" dirty="0"/>
              <a:t>Extra</a:t>
            </a:r>
          </a:p>
          <a:p>
            <a:pPr lvl="1"/>
            <a:r>
              <a:rPr lang="en-US" dirty="0"/>
              <a:t>MTA</a:t>
            </a:r>
          </a:p>
          <a:p>
            <a:pPr lvl="1"/>
            <a:r>
              <a:rPr lang="en-US" dirty="0" err="1"/>
              <a:t>Tip_amount</a:t>
            </a:r>
            <a:endParaRPr lang="en-US" dirty="0"/>
          </a:p>
          <a:p>
            <a:pPr lvl="1"/>
            <a:r>
              <a:rPr lang="en-US" dirty="0" err="1"/>
              <a:t>Total_amount</a:t>
            </a:r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7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 </a:t>
            </a:r>
            <a:r>
              <a:rPr lang="de-DE" dirty="0" err="1"/>
              <a:t>calculations</a:t>
            </a:r>
            <a:r>
              <a:rPr lang="de-DE" dirty="0"/>
              <a:t> (2195057)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D4ACD27-D747-4A8F-A034-9AA3F76B8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936" y="1007151"/>
            <a:ext cx="9500840" cy="519635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31C83FA-92EC-40F2-8BEC-BC3EEBCAC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902" y="3266908"/>
            <a:ext cx="983747" cy="5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3384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 </a:t>
            </a:r>
            <a:r>
              <a:rPr lang="de-DE" dirty="0" err="1"/>
              <a:t>calculations</a:t>
            </a:r>
            <a:r>
              <a:rPr lang="de-DE" dirty="0"/>
              <a:t> (2195057)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EA409A5-E842-49C4-B84B-DFAB7EE43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1128712"/>
            <a:ext cx="11763375" cy="46005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21A9C55-5BD0-4EA4-A22D-3749CD2FE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" y="5118410"/>
            <a:ext cx="4086556" cy="610877"/>
          </a:xfrm>
          <a:prstGeom prst="rect">
            <a:avLst/>
          </a:prstGeo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0FF0EA4C-4F94-4ED9-9BE3-40C61EEACFA6}"/>
              </a:ext>
            </a:extLst>
          </p:cNvPr>
          <p:cNvCxnSpPr/>
          <p:nvPr/>
        </p:nvCxnSpPr>
        <p:spPr>
          <a:xfrm>
            <a:off x="2107096" y="2798859"/>
            <a:ext cx="302149" cy="13676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5B8132D-D043-4254-809F-4C87782B5C2E}"/>
              </a:ext>
            </a:extLst>
          </p:cNvPr>
          <p:cNvCxnSpPr>
            <a:cxnSpLocks/>
          </p:cNvCxnSpPr>
          <p:nvPr/>
        </p:nvCxnSpPr>
        <p:spPr>
          <a:xfrm>
            <a:off x="2409245" y="4153815"/>
            <a:ext cx="8690776" cy="1158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70ABBCC-6534-4561-936B-F7A14C2CAB4A}"/>
              </a:ext>
            </a:extLst>
          </p:cNvPr>
          <p:cNvCxnSpPr>
            <a:cxnSpLocks/>
          </p:cNvCxnSpPr>
          <p:nvPr/>
        </p:nvCxnSpPr>
        <p:spPr>
          <a:xfrm flipV="1">
            <a:off x="2107096" y="2704185"/>
            <a:ext cx="588396" cy="946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0C9DAFB-A5D7-481E-A685-B87DBEAA858F}"/>
              </a:ext>
            </a:extLst>
          </p:cNvPr>
          <p:cNvCxnSpPr>
            <a:cxnSpLocks/>
          </p:cNvCxnSpPr>
          <p:nvPr/>
        </p:nvCxnSpPr>
        <p:spPr>
          <a:xfrm>
            <a:off x="2695492" y="2699927"/>
            <a:ext cx="8404529" cy="15697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30469132-E2B5-476E-BFC0-DC4E8E911304}"/>
              </a:ext>
            </a:extLst>
          </p:cNvPr>
          <p:cNvCxnSpPr>
            <a:cxnSpLocks/>
          </p:cNvCxnSpPr>
          <p:nvPr/>
        </p:nvCxnSpPr>
        <p:spPr>
          <a:xfrm flipV="1">
            <a:off x="2107096" y="2161965"/>
            <a:ext cx="898497" cy="6368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884A8F76-2BCD-41D7-94B8-92431D196761}"/>
              </a:ext>
            </a:extLst>
          </p:cNvPr>
          <p:cNvCxnSpPr>
            <a:cxnSpLocks/>
          </p:cNvCxnSpPr>
          <p:nvPr/>
        </p:nvCxnSpPr>
        <p:spPr>
          <a:xfrm>
            <a:off x="3005593" y="2161965"/>
            <a:ext cx="8094428" cy="20907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9A48F177-00F7-4ED9-B34D-E51EB39CD72D}"/>
              </a:ext>
            </a:extLst>
          </p:cNvPr>
          <p:cNvSpPr txBox="1"/>
          <p:nvPr/>
        </p:nvSpPr>
        <p:spPr>
          <a:xfrm>
            <a:off x="2447653" y="2111080"/>
            <a:ext cx="69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C9CC646-F1D1-4F11-A4FD-EA00022E2F7A}"/>
              </a:ext>
            </a:extLst>
          </p:cNvPr>
          <p:cNvSpPr txBox="1"/>
          <p:nvPr/>
        </p:nvSpPr>
        <p:spPr>
          <a:xfrm>
            <a:off x="2345634" y="2708867"/>
            <a:ext cx="69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E75D67F-565E-42E5-AA0F-DADB002F8A40}"/>
              </a:ext>
            </a:extLst>
          </p:cNvPr>
          <p:cNvSpPr txBox="1"/>
          <p:nvPr/>
        </p:nvSpPr>
        <p:spPr>
          <a:xfrm>
            <a:off x="2257590" y="3445369"/>
            <a:ext cx="69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088200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 </a:t>
            </a:r>
            <a:r>
              <a:rPr lang="de-DE" dirty="0" err="1"/>
              <a:t>calculations</a:t>
            </a:r>
            <a:r>
              <a:rPr lang="de-DE" dirty="0"/>
              <a:t> (2195057)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EA409A5-E842-49C4-B84B-DFAB7EE43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1128712"/>
            <a:ext cx="11763375" cy="46005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21A9C55-5BD0-4EA4-A22D-3749CD2FE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" y="5118410"/>
            <a:ext cx="4086556" cy="610877"/>
          </a:xfrm>
          <a:prstGeom prst="rect">
            <a:avLst/>
          </a:prstGeo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0FF0EA4C-4F94-4ED9-9BE3-40C61EEACFA6}"/>
              </a:ext>
            </a:extLst>
          </p:cNvPr>
          <p:cNvCxnSpPr/>
          <p:nvPr/>
        </p:nvCxnSpPr>
        <p:spPr>
          <a:xfrm>
            <a:off x="2107096" y="2798859"/>
            <a:ext cx="302149" cy="13676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5B8132D-D043-4254-809F-4C87782B5C2E}"/>
              </a:ext>
            </a:extLst>
          </p:cNvPr>
          <p:cNvCxnSpPr>
            <a:cxnSpLocks/>
          </p:cNvCxnSpPr>
          <p:nvPr/>
        </p:nvCxnSpPr>
        <p:spPr>
          <a:xfrm>
            <a:off x="2409245" y="4153815"/>
            <a:ext cx="8690776" cy="1158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70ABBCC-6534-4561-936B-F7A14C2CAB4A}"/>
              </a:ext>
            </a:extLst>
          </p:cNvPr>
          <p:cNvCxnSpPr>
            <a:cxnSpLocks/>
          </p:cNvCxnSpPr>
          <p:nvPr/>
        </p:nvCxnSpPr>
        <p:spPr>
          <a:xfrm flipV="1">
            <a:off x="2107096" y="2704185"/>
            <a:ext cx="588396" cy="946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0C9DAFB-A5D7-481E-A685-B87DBEAA858F}"/>
              </a:ext>
            </a:extLst>
          </p:cNvPr>
          <p:cNvCxnSpPr>
            <a:cxnSpLocks/>
          </p:cNvCxnSpPr>
          <p:nvPr/>
        </p:nvCxnSpPr>
        <p:spPr>
          <a:xfrm>
            <a:off x="2695492" y="2699927"/>
            <a:ext cx="8404529" cy="15697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30469132-E2B5-476E-BFC0-DC4E8E911304}"/>
              </a:ext>
            </a:extLst>
          </p:cNvPr>
          <p:cNvCxnSpPr>
            <a:cxnSpLocks/>
          </p:cNvCxnSpPr>
          <p:nvPr/>
        </p:nvCxnSpPr>
        <p:spPr>
          <a:xfrm flipV="1">
            <a:off x="2107096" y="2161965"/>
            <a:ext cx="898497" cy="6368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884A8F76-2BCD-41D7-94B8-92431D196761}"/>
              </a:ext>
            </a:extLst>
          </p:cNvPr>
          <p:cNvCxnSpPr>
            <a:cxnSpLocks/>
          </p:cNvCxnSpPr>
          <p:nvPr/>
        </p:nvCxnSpPr>
        <p:spPr>
          <a:xfrm>
            <a:off x="3005593" y="2161965"/>
            <a:ext cx="8094428" cy="20907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9A48F177-00F7-4ED9-B34D-E51EB39CD72D}"/>
              </a:ext>
            </a:extLst>
          </p:cNvPr>
          <p:cNvSpPr txBox="1"/>
          <p:nvPr/>
        </p:nvSpPr>
        <p:spPr>
          <a:xfrm>
            <a:off x="2447653" y="2111080"/>
            <a:ext cx="69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C9CC646-F1D1-4F11-A4FD-EA00022E2F7A}"/>
              </a:ext>
            </a:extLst>
          </p:cNvPr>
          <p:cNvSpPr txBox="1"/>
          <p:nvPr/>
        </p:nvSpPr>
        <p:spPr>
          <a:xfrm>
            <a:off x="2345634" y="2708867"/>
            <a:ext cx="69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E75D67F-565E-42E5-AA0F-DADB002F8A40}"/>
              </a:ext>
            </a:extLst>
          </p:cNvPr>
          <p:cNvSpPr txBox="1"/>
          <p:nvPr/>
        </p:nvSpPr>
        <p:spPr>
          <a:xfrm>
            <a:off x="2257590" y="3445369"/>
            <a:ext cx="69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8816082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 </a:t>
            </a:r>
            <a:r>
              <a:rPr lang="de-DE" dirty="0" err="1"/>
              <a:t>calculations</a:t>
            </a:r>
            <a:r>
              <a:rPr lang="de-DE" dirty="0"/>
              <a:t> (2195057)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EA409A5-E842-49C4-B84B-DFAB7EE43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1128712"/>
            <a:ext cx="11763375" cy="4600575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70ABBCC-6534-4561-936B-F7A14C2CAB4A}"/>
              </a:ext>
            </a:extLst>
          </p:cNvPr>
          <p:cNvCxnSpPr>
            <a:cxnSpLocks/>
          </p:cNvCxnSpPr>
          <p:nvPr/>
        </p:nvCxnSpPr>
        <p:spPr>
          <a:xfrm flipV="1">
            <a:off x="2107096" y="2704185"/>
            <a:ext cx="588396" cy="946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0C9DAFB-A5D7-481E-A685-B87DBEAA858F}"/>
              </a:ext>
            </a:extLst>
          </p:cNvPr>
          <p:cNvCxnSpPr>
            <a:cxnSpLocks/>
          </p:cNvCxnSpPr>
          <p:nvPr/>
        </p:nvCxnSpPr>
        <p:spPr>
          <a:xfrm>
            <a:off x="2695492" y="2699927"/>
            <a:ext cx="8404529" cy="15697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E04F189C-AEB0-468C-8F69-1EEA32F34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" y="5118410"/>
            <a:ext cx="7630409" cy="610877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D8541FE-B267-411D-80CC-2358B6107B57}"/>
              </a:ext>
            </a:extLst>
          </p:cNvPr>
          <p:cNvSpPr txBox="1"/>
          <p:nvPr/>
        </p:nvSpPr>
        <p:spPr>
          <a:xfrm rot="21044846">
            <a:off x="1959553" y="2706571"/>
            <a:ext cx="162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0.87 miles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D7DC7C9-F383-4B7D-9202-E0B6B3BAC4B4}"/>
              </a:ext>
            </a:extLst>
          </p:cNvPr>
          <p:cNvSpPr txBox="1"/>
          <p:nvPr/>
        </p:nvSpPr>
        <p:spPr>
          <a:xfrm rot="617823">
            <a:off x="6286161" y="3244332"/>
            <a:ext cx="162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12.9533 miles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A4428DD-45CF-4C37-B6F7-D0CB5EA3324F}"/>
              </a:ext>
            </a:extLst>
          </p:cNvPr>
          <p:cNvSpPr/>
          <p:nvPr/>
        </p:nvSpPr>
        <p:spPr>
          <a:xfrm>
            <a:off x="4525348" y="5118410"/>
            <a:ext cx="3319374" cy="6108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39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 </a:t>
            </a:r>
            <a:r>
              <a:rPr lang="de-DE" dirty="0" err="1"/>
              <a:t>calculations</a:t>
            </a:r>
            <a:r>
              <a:rPr lang="de-DE" dirty="0"/>
              <a:t> (2195057)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EA409A5-E842-49C4-B84B-DFAB7EE43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1128712"/>
            <a:ext cx="11763375" cy="4600575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70ABBCC-6534-4561-936B-F7A14C2CAB4A}"/>
              </a:ext>
            </a:extLst>
          </p:cNvPr>
          <p:cNvCxnSpPr>
            <a:cxnSpLocks/>
          </p:cNvCxnSpPr>
          <p:nvPr/>
        </p:nvCxnSpPr>
        <p:spPr>
          <a:xfrm flipV="1">
            <a:off x="2107096" y="2704185"/>
            <a:ext cx="588396" cy="946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0C9DAFB-A5D7-481E-A685-B87DBEAA858F}"/>
              </a:ext>
            </a:extLst>
          </p:cNvPr>
          <p:cNvCxnSpPr>
            <a:cxnSpLocks/>
          </p:cNvCxnSpPr>
          <p:nvPr/>
        </p:nvCxnSpPr>
        <p:spPr>
          <a:xfrm>
            <a:off x="2695492" y="2699927"/>
            <a:ext cx="8404529" cy="15697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8DF2C189-99E9-49BE-A6B9-8ACA0B9B9359}"/>
              </a:ext>
            </a:extLst>
          </p:cNvPr>
          <p:cNvSpPr txBox="1"/>
          <p:nvPr/>
        </p:nvSpPr>
        <p:spPr>
          <a:xfrm rot="617823">
            <a:off x="6286161" y="3244332"/>
            <a:ext cx="162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12.9533 miles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D8541FE-B267-411D-80CC-2358B6107B57}"/>
              </a:ext>
            </a:extLst>
          </p:cNvPr>
          <p:cNvSpPr txBox="1"/>
          <p:nvPr/>
        </p:nvSpPr>
        <p:spPr>
          <a:xfrm rot="21044846">
            <a:off x="1959553" y="2706571"/>
            <a:ext cx="162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0.87 miles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E281DAA-5EC0-4548-8EDF-66129AE5E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1" y="5106590"/>
            <a:ext cx="5758121" cy="636135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C6954E6D-3902-4F16-AAF7-CE5E78D53D41}"/>
              </a:ext>
            </a:extLst>
          </p:cNvPr>
          <p:cNvSpPr/>
          <p:nvPr/>
        </p:nvSpPr>
        <p:spPr>
          <a:xfrm>
            <a:off x="4525348" y="5118410"/>
            <a:ext cx="1447084" cy="6108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808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 </a:t>
            </a:r>
            <a:r>
              <a:rPr lang="de-DE" dirty="0" err="1"/>
              <a:t>calculations</a:t>
            </a:r>
            <a:r>
              <a:rPr lang="de-DE" dirty="0"/>
              <a:t> (2195057)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EA409A5-E842-49C4-B84B-DFAB7EE43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1128712"/>
            <a:ext cx="11763375" cy="4600575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70ABBCC-6534-4561-936B-F7A14C2CAB4A}"/>
              </a:ext>
            </a:extLst>
          </p:cNvPr>
          <p:cNvCxnSpPr>
            <a:cxnSpLocks/>
          </p:cNvCxnSpPr>
          <p:nvPr/>
        </p:nvCxnSpPr>
        <p:spPr>
          <a:xfrm flipV="1">
            <a:off x="2107096" y="2704185"/>
            <a:ext cx="588396" cy="946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0C9DAFB-A5D7-481E-A685-B87DBEAA858F}"/>
              </a:ext>
            </a:extLst>
          </p:cNvPr>
          <p:cNvCxnSpPr>
            <a:cxnSpLocks/>
          </p:cNvCxnSpPr>
          <p:nvPr/>
        </p:nvCxnSpPr>
        <p:spPr>
          <a:xfrm>
            <a:off x="2695492" y="2699927"/>
            <a:ext cx="8404529" cy="15697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DD8541FE-B267-411D-80CC-2358B6107B57}"/>
              </a:ext>
            </a:extLst>
          </p:cNvPr>
          <p:cNvSpPr txBox="1"/>
          <p:nvPr/>
        </p:nvSpPr>
        <p:spPr>
          <a:xfrm rot="21044846">
            <a:off x="1959553" y="2706571"/>
            <a:ext cx="162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0.87 miles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C25388F-00AF-48F1-9458-B1B5BC1AE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" y="5103393"/>
            <a:ext cx="9240839" cy="62574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D025B2D-9E59-40C0-AC16-F8BD098CFC65}"/>
              </a:ext>
            </a:extLst>
          </p:cNvPr>
          <p:cNvSpPr txBox="1"/>
          <p:nvPr/>
        </p:nvSpPr>
        <p:spPr>
          <a:xfrm rot="617823">
            <a:off x="6286161" y="3244332"/>
            <a:ext cx="162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12.9533 miles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D582DED-66CB-4815-8587-EC92ABF21E87}"/>
              </a:ext>
            </a:extLst>
          </p:cNvPr>
          <p:cNvSpPr/>
          <p:nvPr/>
        </p:nvSpPr>
        <p:spPr>
          <a:xfrm>
            <a:off x="6095999" y="5110824"/>
            <a:ext cx="3319374" cy="6108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2606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13E8DDD-C5F7-4FE5-94A1-05A604425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930" y="1007152"/>
            <a:ext cx="9019877" cy="515196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 </a:t>
            </a:r>
            <a:r>
              <a:rPr lang="de-DE" dirty="0" err="1"/>
              <a:t>calculations</a:t>
            </a:r>
            <a:r>
              <a:rPr lang="de-DE" dirty="0"/>
              <a:t> (2195057)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C25388F-00AF-48F1-9458-B1B5BC1AE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463" y="5585595"/>
            <a:ext cx="9240839" cy="62574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EB52A71-3A7E-422D-A745-D44E2BAC0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883" y="2291518"/>
            <a:ext cx="851477" cy="494777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8933D7EA-A14B-4D6A-925F-6E28BFEBB81A}"/>
              </a:ext>
            </a:extLst>
          </p:cNvPr>
          <p:cNvSpPr/>
          <p:nvPr/>
        </p:nvSpPr>
        <p:spPr>
          <a:xfrm>
            <a:off x="7361853" y="5600458"/>
            <a:ext cx="1651518" cy="6108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029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 </a:t>
            </a:r>
            <a:r>
              <a:rPr lang="de-DE" dirty="0" err="1"/>
              <a:t>calculations</a:t>
            </a:r>
            <a:r>
              <a:rPr lang="de-DE" dirty="0"/>
              <a:t> (2195057)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EB52A71-3A7E-422D-A745-D44E2BAC0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883" y="2291518"/>
            <a:ext cx="851477" cy="49477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9197DE7-2A58-4448-A67B-F5F6714C7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445" y="1007151"/>
            <a:ext cx="8425609" cy="521509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C25388F-00AF-48F1-9458-B1B5BC1AE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463" y="5618810"/>
            <a:ext cx="9240839" cy="62574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C124553-8274-40A5-BACC-95D681557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4272" y="3352769"/>
            <a:ext cx="926294" cy="486898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D0CA7574-F0CC-471E-9026-E6A2CB2E905E}"/>
              </a:ext>
            </a:extLst>
          </p:cNvPr>
          <p:cNvSpPr/>
          <p:nvPr/>
        </p:nvSpPr>
        <p:spPr>
          <a:xfrm>
            <a:off x="9054563" y="5633672"/>
            <a:ext cx="1672739" cy="6108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6711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Bridge </a:t>
            </a:r>
            <a:r>
              <a:rPr lang="de-DE" dirty="0" err="1"/>
              <a:t>calculations</a:t>
            </a:r>
            <a:r>
              <a:rPr lang="de-DE" dirty="0"/>
              <a:t> (2195057)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FE9FC0F-9FB7-4932-B095-3C34414C3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919" y="1176603"/>
            <a:ext cx="7554161" cy="4934781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63BC8831-6410-4798-B274-A35D41FDA034}"/>
              </a:ext>
            </a:extLst>
          </p:cNvPr>
          <p:cNvSpPr/>
          <p:nvPr/>
        </p:nvSpPr>
        <p:spPr>
          <a:xfrm>
            <a:off x="3629025" y="3116581"/>
            <a:ext cx="152400" cy="1219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77CF56A-5C8E-4086-BA66-BA6826E2C751}"/>
              </a:ext>
            </a:extLst>
          </p:cNvPr>
          <p:cNvSpPr/>
          <p:nvPr/>
        </p:nvSpPr>
        <p:spPr>
          <a:xfrm>
            <a:off x="2943225" y="4211956"/>
            <a:ext cx="152400" cy="1219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CF4DAF7-0444-4230-B9BB-EE46B42F751F}"/>
              </a:ext>
            </a:extLst>
          </p:cNvPr>
          <p:cNvSpPr/>
          <p:nvPr/>
        </p:nvSpPr>
        <p:spPr>
          <a:xfrm>
            <a:off x="2609850" y="4469131"/>
            <a:ext cx="152400" cy="1219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54A01DE7-D1DC-448B-A5E9-6E99D52EC78F}"/>
              </a:ext>
            </a:extLst>
          </p:cNvPr>
          <p:cNvSpPr/>
          <p:nvPr/>
        </p:nvSpPr>
        <p:spPr>
          <a:xfrm>
            <a:off x="3095625" y="4150996"/>
            <a:ext cx="152400" cy="1219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092951F0-7322-4D11-BC47-B9124C6E5FFA}"/>
              </a:ext>
            </a:extLst>
          </p:cNvPr>
          <p:cNvSpPr/>
          <p:nvPr/>
        </p:nvSpPr>
        <p:spPr>
          <a:xfrm>
            <a:off x="3476625" y="4029077"/>
            <a:ext cx="152400" cy="1219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0692719C-B5E5-434F-A347-940B8C165375}"/>
              </a:ext>
            </a:extLst>
          </p:cNvPr>
          <p:cNvSpPr/>
          <p:nvPr/>
        </p:nvSpPr>
        <p:spPr>
          <a:xfrm>
            <a:off x="3848100" y="2815686"/>
            <a:ext cx="152400" cy="1219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CCC1DF4-27DE-4721-96E3-B89531AC92C3}"/>
              </a:ext>
            </a:extLst>
          </p:cNvPr>
          <p:cNvSpPr/>
          <p:nvPr/>
        </p:nvSpPr>
        <p:spPr>
          <a:xfrm>
            <a:off x="4400550" y="1630681"/>
            <a:ext cx="152400" cy="1219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6AD62DEC-11B9-45C0-A6AE-42264F4CB760}"/>
              </a:ext>
            </a:extLst>
          </p:cNvPr>
          <p:cNvSpPr/>
          <p:nvPr/>
        </p:nvSpPr>
        <p:spPr>
          <a:xfrm>
            <a:off x="4352925" y="1535008"/>
            <a:ext cx="152400" cy="1219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530EFCCA-9D88-4CAE-8C5E-6E610DC79A39}"/>
              </a:ext>
            </a:extLst>
          </p:cNvPr>
          <p:cNvSpPr/>
          <p:nvPr/>
        </p:nvSpPr>
        <p:spPr>
          <a:xfrm>
            <a:off x="4295775" y="1400270"/>
            <a:ext cx="152400" cy="1219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DB7678F5-E10F-412B-92F5-0B4160B85ACD}"/>
              </a:ext>
            </a:extLst>
          </p:cNvPr>
          <p:cNvSpPr/>
          <p:nvPr/>
        </p:nvSpPr>
        <p:spPr>
          <a:xfrm>
            <a:off x="4295775" y="1219376"/>
            <a:ext cx="152400" cy="1219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397FEEE1-21C4-4E83-9A7D-F37759904B1F}"/>
              </a:ext>
            </a:extLst>
          </p:cNvPr>
          <p:cNvSpPr/>
          <p:nvPr/>
        </p:nvSpPr>
        <p:spPr>
          <a:xfrm>
            <a:off x="8429625" y="2400476"/>
            <a:ext cx="152400" cy="121919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0FB8A174-2547-496A-9559-926E5E58CE77}"/>
              </a:ext>
            </a:extLst>
          </p:cNvPr>
          <p:cNvSpPr/>
          <p:nvPr/>
        </p:nvSpPr>
        <p:spPr>
          <a:xfrm>
            <a:off x="8686800" y="2600501"/>
            <a:ext cx="152400" cy="121919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2B984261-4746-4B88-A5E6-4E7E8B2384CD}"/>
              </a:ext>
            </a:extLst>
          </p:cNvPr>
          <p:cNvSpPr/>
          <p:nvPr/>
        </p:nvSpPr>
        <p:spPr>
          <a:xfrm>
            <a:off x="8839200" y="2728231"/>
            <a:ext cx="152400" cy="121919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000CECB6-0E63-4BAA-AF16-EA92C9C0CDD4}"/>
              </a:ext>
            </a:extLst>
          </p:cNvPr>
          <p:cNvSpPr/>
          <p:nvPr/>
        </p:nvSpPr>
        <p:spPr>
          <a:xfrm>
            <a:off x="8991600" y="3583033"/>
            <a:ext cx="152400" cy="121919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FB11528-6BA7-487C-AC3D-C181D0DABF10}"/>
              </a:ext>
            </a:extLst>
          </p:cNvPr>
          <p:cNvSpPr/>
          <p:nvPr/>
        </p:nvSpPr>
        <p:spPr>
          <a:xfrm>
            <a:off x="9096375" y="3307081"/>
            <a:ext cx="152400" cy="121919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3AD218E0-DA6F-4C86-93E6-6A3761D127AB}"/>
              </a:ext>
            </a:extLst>
          </p:cNvPr>
          <p:cNvSpPr/>
          <p:nvPr/>
        </p:nvSpPr>
        <p:spPr>
          <a:xfrm>
            <a:off x="8629650" y="3704952"/>
            <a:ext cx="152400" cy="121919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7C98E616-2239-47F4-948F-247D3728834E}"/>
              </a:ext>
            </a:extLst>
          </p:cNvPr>
          <p:cNvSpPr/>
          <p:nvPr/>
        </p:nvSpPr>
        <p:spPr>
          <a:xfrm>
            <a:off x="8582025" y="4687484"/>
            <a:ext cx="152400" cy="121919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795F7DDD-E896-423B-A8D9-06BE5B45E547}"/>
              </a:ext>
            </a:extLst>
          </p:cNvPr>
          <p:cNvSpPr/>
          <p:nvPr/>
        </p:nvSpPr>
        <p:spPr>
          <a:xfrm>
            <a:off x="8505825" y="5280308"/>
            <a:ext cx="152400" cy="121919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C3FBBBE-53B0-44BA-A355-D0E99BD32A45}"/>
              </a:ext>
            </a:extLst>
          </p:cNvPr>
          <p:cNvSpPr/>
          <p:nvPr/>
        </p:nvSpPr>
        <p:spPr>
          <a:xfrm>
            <a:off x="2457450" y="3583033"/>
            <a:ext cx="152400" cy="1219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60BCF6CE-03F9-46FE-9D08-D4A3DFDF9185}"/>
              </a:ext>
            </a:extLst>
          </p:cNvPr>
          <p:cNvSpPr/>
          <p:nvPr/>
        </p:nvSpPr>
        <p:spPr>
          <a:xfrm>
            <a:off x="2609850" y="2601889"/>
            <a:ext cx="152400" cy="1219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18012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Assumption 1: Bridge that minimize air-line distance is actually used</a:t>
            </a:r>
          </a:p>
          <a:p>
            <a:pPr lvl="1"/>
            <a:r>
              <a:rPr lang="en-US" dirty="0"/>
              <a:t>Different route</a:t>
            </a:r>
          </a:p>
          <a:p>
            <a:pPr lvl="1"/>
            <a:r>
              <a:rPr lang="en-US" dirty="0"/>
              <a:t>Non-linear route</a:t>
            </a:r>
          </a:p>
          <a:p>
            <a:r>
              <a:rPr lang="en-US" dirty="0"/>
              <a:t>Assumption 2: air-line distance ratio represents real inner-city to outer-city trip distance ratio</a:t>
            </a:r>
          </a:p>
          <a:p>
            <a:pPr lvl="1"/>
            <a:r>
              <a:rPr lang="en-US" dirty="0"/>
              <a:t>Different shape of route in city vs out of city</a:t>
            </a:r>
          </a:p>
          <a:p>
            <a:pPr lvl="1"/>
            <a:r>
              <a:rPr lang="en-US" dirty="0"/>
              <a:t>Extra destinations possible</a:t>
            </a:r>
          </a:p>
        </p:txBody>
      </p:sp>
    </p:spTree>
    <p:extLst>
      <p:ext uri="{BB962C8B-B14F-4D97-AF65-F5344CB8AC3E}">
        <p14:creationId xmlns:p14="http://schemas.microsoft.com/office/powerpoint/2010/main" val="118312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Six rate codes: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Standard metered fare</a:t>
            </a:r>
          </a:p>
          <a:p>
            <a:pPr lvl="2"/>
            <a:r>
              <a:rPr lang="en-US" dirty="0"/>
              <a:t>$2.5 initial charge</a:t>
            </a:r>
          </a:p>
          <a:p>
            <a:pPr lvl="2"/>
            <a:r>
              <a:rPr lang="en-US" dirty="0"/>
              <a:t>When faster than 6mph: 50ct per 0.2 mile</a:t>
            </a:r>
          </a:p>
          <a:p>
            <a:pPr lvl="2"/>
            <a:r>
              <a:rPr lang="en-US" dirty="0"/>
              <a:t>When slower than 6mph: 50ct per minute</a:t>
            </a:r>
          </a:p>
          <a:p>
            <a:pPr lvl="2"/>
            <a:r>
              <a:rPr lang="en-US" dirty="0"/>
              <a:t>50ct overnight surcharge (8pm to 6am), $1 </a:t>
            </a:r>
            <a:r>
              <a:rPr lang="en-US" dirty="0" err="1"/>
              <a:t>rushhour</a:t>
            </a:r>
            <a:r>
              <a:rPr lang="en-US" dirty="0"/>
              <a:t> surcharge (4pm to 8pm on weekdays)</a:t>
            </a:r>
          </a:p>
          <a:p>
            <a:pPr lvl="2"/>
            <a:r>
              <a:rPr lang="en-US" dirty="0"/>
              <a:t>Extra charges: 30ct improvement surcharge, up to 50ct MTA surcharge, tolls</a:t>
            </a:r>
          </a:p>
          <a:p>
            <a:pPr lvl="2"/>
            <a:r>
              <a:rPr lang="en-US" dirty="0"/>
              <a:t>Tips when paying with credit card (</a:t>
            </a:r>
            <a:r>
              <a:rPr lang="en-US" dirty="0" err="1"/>
              <a:t>payment_type</a:t>
            </a:r>
            <a:r>
              <a:rPr lang="en-US" dirty="0"/>
              <a:t> 2)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73209A3-177A-477D-B222-EEA16940BF82}"/>
              </a:ext>
            </a:extLst>
          </p:cNvPr>
          <p:cNvSpPr txBox="1"/>
          <p:nvPr/>
        </p:nvSpPr>
        <p:spPr>
          <a:xfrm>
            <a:off x="3623496" y="5973059"/>
            <a:ext cx="494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http://www.nyc.gov/html/tlc/html/passenger/taxicab_rate.shtml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59746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5CCC3-64A3-7D4A-ADFE-818AA0867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Extra </a:t>
            </a:r>
            <a:r>
              <a:rPr lang="de-DE" dirty="0" err="1"/>
              <a:t>Prediction</a:t>
            </a:r>
            <a:endParaRPr lang="de-D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FF0EB6-3541-ED49-90EF-BB6005B728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746" y="1147763"/>
            <a:ext cx="9008533" cy="5067300"/>
          </a:xfrm>
        </p:spPr>
      </p:pic>
      <p:sp>
        <p:nvSpPr>
          <p:cNvPr id="8" name="Rechteck 4">
            <a:extLst>
              <a:ext uri="{FF2B5EF4-FFF2-40B4-BE49-F238E27FC236}">
                <a16:creationId xmlns:a16="http://schemas.microsoft.com/office/drawing/2014/main" id="{5CC637F3-2E3C-C64B-AB45-C59B64120264}"/>
              </a:ext>
            </a:extLst>
          </p:cNvPr>
          <p:cNvSpPr/>
          <p:nvPr/>
        </p:nvSpPr>
        <p:spPr>
          <a:xfrm>
            <a:off x="391464" y="2667000"/>
            <a:ext cx="1935282" cy="16923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No Extra</a:t>
            </a:r>
          </a:p>
          <a:p>
            <a:pPr algn="ctr"/>
            <a:r>
              <a:rPr lang="en-US" dirty="0">
                <a:solidFill>
                  <a:srgbClr val="60943C"/>
                </a:solidFill>
              </a:rPr>
              <a:t>Overnight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Rush Hour</a:t>
            </a:r>
            <a:endParaRPr lang="en-US" dirty="0">
              <a:solidFill>
                <a:srgbClr val="60943C"/>
              </a:solidFill>
            </a:endParaRPr>
          </a:p>
          <a:p>
            <a:pPr algn="ctr"/>
            <a:r>
              <a:rPr lang="en-US" dirty="0">
                <a:solidFill>
                  <a:srgbClr val="7030A0"/>
                </a:solidFill>
              </a:rPr>
              <a:t>Rush Hour JFK</a:t>
            </a:r>
          </a:p>
        </p:txBody>
      </p:sp>
    </p:spTree>
    <p:extLst>
      <p:ext uri="{BB962C8B-B14F-4D97-AF65-F5344CB8AC3E}">
        <p14:creationId xmlns:p14="http://schemas.microsoft.com/office/powerpoint/2010/main" val="3788949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4FD42-FB5D-A64D-88F7-9B08D0FA7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Extra </a:t>
            </a:r>
            <a:r>
              <a:rPr lang="de-DE" dirty="0" err="1"/>
              <a:t>Prediction</a:t>
            </a:r>
            <a:r>
              <a:rPr lang="de-DE" dirty="0"/>
              <a:t> - </a:t>
            </a:r>
            <a:r>
              <a:rPr lang="de-DE" dirty="0" err="1"/>
              <a:t>Calculation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C6AC9B-69E4-354B-B314-D5C7C8FDD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733" y="1140502"/>
            <a:ext cx="9008533" cy="5067300"/>
          </a:xfrm>
        </p:spPr>
      </p:pic>
      <p:sp>
        <p:nvSpPr>
          <p:cNvPr id="7" name="Rechteck 4">
            <a:extLst>
              <a:ext uri="{FF2B5EF4-FFF2-40B4-BE49-F238E27FC236}">
                <a16:creationId xmlns:a16="http://schemas.microsoft.com/office/drawing/2014/main" id="{56AAE611-CD0F-874B-BD76-B7938A4D0E8A}"/>
              </a:ext>
            </a:extLst>
          </p:cNvPr>
          <p:cNvSpPr/>
          <p:nvPr/>
        </p:nvSpPr>
        <p:spPr>
          <a:xfrm>
            <a:off x="410514" y="1352550"/>
            <a:ext cx="1551636" cy="13144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MAE: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0.006</a:t>
            </a:r>
          </a:p>
        </p:txBody>
      </p:sp>
    </p:spTree>
    <p:extLst>
      <p:ext uri="{BB962C8B-B14F-4D97-AF65-F5344CB8AC3E}">
        <p14:creationId xmlns:p14="http://schemas.microsoft.com/office/powerpoint/2010/main" val="30866884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84EB-079D-7541-8100-51D436913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MTA </a:t>
            </a:r>
            <a:r>
              <a:rPr lang="de-DE" dirty="0" err="1"/>
              <a:t>Tax</a:t>
            </a:r>
            <a:r>
              <a:rPr lang="de-DE" dirty="0"/>
              <a:t> </a:t>
            </a:r>
            <a:r>
              <a:rPr lang="de-DE" dirty="0" err="1"/>
              <a:t>Prediction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B030CC-BDFA-9F42-A9FD-9C4590623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002" y="1109663"/>
            <a:ext cx="7162222" cy="5067300"/>
          </a:xfrm>
        </p:spPr>
      </p:pic>
    </p:spTree>
    <p:extLst>
      <p:ext uri="{BB962C8B-B14F-4D97-AF65-F5344CB8AC3E}">
        <p14:creationId xmlns:p14="http://schemas.microsoft.com/office/powerpoint/2010/main" val="29825430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A56F8-B6D3-0B49-9609-7417426F2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MTA </a:t>
            </a:r>
            <a:r>
              <a:rPr lang="de-DE" dirty="0" err="1"/>
              <a:t>Tax</a:t>
            </a:r>
            <a:r>
              <a:rPr lang="de-DE" dirty="0"/>
              <a:t> </a:t>
            </a:r>
            <a:r>
              <a:rPr lang="de-DE" dirty="0" err="1"/>
              <a:t>Prediction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8941A7-73EA-D94E-B6D5-3FAD1552EE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50" y="1147763"/>
            <a:ext cx="8420629" cy="506730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EB0DA4-C412-934C-BBA3-D9F12BA27B27}"/>
              </a:ext>
            </a:extLst>
          </p:cNvPr>
          <p:cNvSpPr txBox="1">
            <a:spLocks/>
          </p:cNvSpPr>
          <p:nvPr/>
        </p:nvSpPr>
        <p:spPr>
          <a:xfrm>
            <a:off x="661307" y="1110343"/>
            <a:ext cx="3377293" cy="506730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BatangChe" panose="02030609000101010101" pitchFamily="49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BatangChe" panose="02030609000101010101" pitchFamily="49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BatangChe" panose="02030609000101010101" pitchFamily="49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BatangChe" panose="02030609000101010101" pitchFamily="49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BatangChe" panose="02030609000101010101" pitchFamily="49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Ratecodes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homogeneous</a:t>
            </a:r>
            <a:r>
              <a:rPr lang="de-DE" dirty="0"/>
              <a:t> </a:t>
            </a:r>
            <a:r>
              <a:rPr lang="de-DE" dirty="0" err="1"/>
              <a:t>tax</a:t>
            </a:r>
            <a:endParaRPr lang="de-DE" dirty="0"/>
          </a:p>
          <a:p>
            <a:endParaRPr lang="de-DE" dirty="0"/>
          </a:p>
          <a:p>
            <a:r>
              <a:rPr lang="de-DE" dirty="0"/>
              <a:t>SVM also </a:t>
            </a:r>
            <a:r>
              <a:rPr lang="de-DE" dirty="0" err="1"/>
              <a:t>assumes</a:t>
            </a:r>
            <a:r>
              <a:rPr lang="de-DE" dirty="0"/>
              <a:t> </a:t>
            </a:r>
            <a:r>
              <a:rPr lang="de-DE" dirty="0" err="1"/>
              <a:t>homogeneous</a:t>
            </a:r>
            <a:r>
              <a:rPr lang="de-DE" dirty="0"/>
              <a:t> </a:t>
            </a:r>
            <a:r>
              <a:rPr lang="de-DE" dirty="0" err="1"/>
              <a:t>tax</a:t>
            </a:r>
            <a:endParaRPr lang="de-DE" dirty="0"/>
          </a:p>
          <a:p>
            <a:endParaRPr lang="de-DE" dirty="0"/>
          </a:p>
          <a:p>
            <a:r>
              <a:rPr lang="de-DE" dirty="0"/>
              <a:t>Alternative:</a:t>
            </a:r>
            <a:br>
              <a:rPr lang="de-DE" dirty="0"/>
            </a:b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dropoff</a:t>
            </a:r>
            <a:r>
              <a:rPr lang="de-DE" dirty="0"/>
              <a:t> </a:t>
            </a:r>
            <a:r>
              <a:rPr lang="de-DE" dirty="0" err="1"/>
              <a:t>polygons</a:t>
            </a:r>
            <a:r>
              <a:rPr lang="de-DE" dirty="0"/>
              <a:t> 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=&gt; </a:t>
            </a:r>
            <a:r>
              <a:rPr lang="de-DE" dirty="0" err="1"/>
              <a:t>insignificant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96677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80212-9F2A-7740-9C26-0B94F9975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Tipping</a:t>
            </a:r>
            <a:r>
              <a:rPr lang="de-DE" dirty="0"/>
              <a:t> </a:t>
            </a:r>
            <a:r>
              <a:rPr lang="de-DE" dirty="0" err="1"/>
              <a:t>Behaviour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4108C42-C27C-49A0-A1B9-B5D9A68BCC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37" y="1432918"/>
            <a:ext cx="6196518" cy="4489553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F3DD74E-C8C7-4EDF-89FA-5B8D5E5A6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404" y="1432918"/>
            <a:ext cx="6120547" cy="4434509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F107231-0654-42E5-914B-CE8C08400E7B}"/>
              </a:ext>
            </a:extLst>
          </p:cNvPr>
          <p:cNvSpPr/>
          <p:nvPr/>
        </p:nvSpPr>
        <p:spPr>
          <a:xfrm>
            <a:off x="10787029" y="1432918"/>
            <a:ext cx="1822893" cy="4595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29ACF90-FC7F-4C78-A00B-0A2D5F964FCF}"/>
              </a:ext>
            </a:extLst>
          </p:cNvPr>
          <p:cNvSpPr txBox="1"/>
          <p:nvPr/>
        </p:nvSpPr>
        <p:spPr>
          <a:xfrm>
            <a:off x="2589376" y="1248252"/>
            <a:ext cx="1594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Tip</a:t>
            </a:r>
            <a:r>
              <a:rPr lang="de-DE" b="1" dirty="0"/>
              <a:t> </a:t>
            </a:r>
            <a:r>
              <a:rPr lang="de-DE" b="1" dirty="0" err="1"/>
              <a:t>percentage</a:t>
            </a:r>
            <a:endParaRPr lang="de-DE" b="1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5CBFB0C-9B7C-4848-9C6C-8C904ED353F0}"/>
              </a:ext>
            </a:extLst>
          </p:cNvPr>
          <p:cNvSpPr txBox="1"/>
          <p:nvPr/>
        </p:nvSpPr>
        <p:spPr>
          <a:xfrm>
            <a:off x="8245267" y="1248252"/>
            <a:ext cx="962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Total </a:t>
            </a:r>
            <a:r>
              <a:rPr lang="de-DE" b="1" dirty="0" err="1"/>
              <a:t>tip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1121343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F4E77-83E5-5749-9EF4-9E765E300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Tipping</a:t>
            </a:r>
            <a:r>
              <a:rPr lang="de-DE" dirty="0"/>
              <a:t> </a:t>
            </a:r>
            <a:r>
              <a:rPr lang="de-DE" dirty="0" err="1"/>
              <a:t>Behaviour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60F786-9BAE-904D-A689-D57639E70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88" y="1828271"/>
            <a:ext cx="10890250" cy="3630083"/>
          </a:xfrm>
        </p:spPr>
      </p:pic>
    </p:spTree>
    <p:extLst>
      <p:ext uri="{BB962C8B-B14F-4D97-AF65-F5344CB8AC3E}">
        <p14:creationId xmlns:p14="http://schemas.microsoft.com/office/powerpoint/2010/main" val="26509797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2511F-2DF0-B443-9EF9-F367CEFB7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Tipping</a:t>
            </a:r>
            <a:r>
              <a:rPr lang="de-DE" dirty="0"/>
              <a:t> </a:t>
            </a:r>
            <a:r>
              <a:rPr lang="de-DE" dirty="0" err="1"/>
              <a:t>Behaviour</a:t>
            </a:r>
            <a:endParaRPr lang="de-DE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145E4EB-6E1D-1A46-B315-3885F49079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88" y="1828271"/>
            <a:ext cx="10890250" cy="3630083"/>
          </a:xfrm>
        </p:spPr>
      </p:pic>
    </p:spTree>
    <p:extLst>
      <p:ext uri="{BB962C8B-B14F-4D97-AF65-F5344CB8AC3E}">
        <p14:creationId xmlns:p14="http://schemas.microsoft.com/office/powerpoint/2010/main" val="30601878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34E47-F35D-0047-BDEE-4BEE56743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Dropoff</a:t>
            </a:r>
            <a:r>
              <a:rPr lang="de-DE" dirty="0"/>
              <a:t> Location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B3078D4-6D73-9348-90F8-99F4DD3B5A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243" y="1109663"/>
            <a:ext cx="6989739" cy="5067300"/>
          </a:xfrm>
        </p:spPr>
      </p:pic>
      <p:sp>
        <p:nvSpPr>
          <p:cNvPr id="6" name="Rechteck 4">
            <a:extLst>
              <a:ext uri="{FF2B5EF4-FFF2-40B4-BE49-F238E27FC236}">
                <a16:creationId xmlns:a16="http://schemas.microsoft.com/office/drawing/2014/main" id="{2723EFDE-07F3-49BB-B1F6-61968A4906CB}"/>
              </a:ext>
            </a:extLst>
          </p:cNvPr>
          <p:cNvSpPr/>
          <p:nvPr/>
        </p:nvSpPr>
        <p:spPr>
          <a:xfrm>
            <a:off x="295961" y="1109663"/>
            <a:ext cx="1935282" cy="23717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&gt; 30 miles</a:t>
            </a:r>
          </a:p>
          <a:p>
            <a:pPr algn="ctr"/>
            <a:r>
              <a:rPr lang="en-US" sz="2000" b="1" dirty="0">
                <a:solidFill>
                  <a:srgbClr val="00B0F0"/>
                </a:solidFill>
              </a:rPr>
              <a:t>&gt; 20 miles</a:t>
            </a:r>
          </a:p>
          <a:p>
            <a:pPr algn="ctr"/>
            <a:r>
              <a:rPr lang="en-US" sz="2000" b="1" dirty="0">
                <a:solidFill>
                  <a:srgbClr val="00B050"/>
                </a:solidFill>
              </a:rPr>
              <a:t>&gt; 15 miles</a:t>
            </a:r>
          </a:p>
          <a:p>
            <a:pPr algn="ctr"/>
            <a:r>
              <a:rPr lang="en-US" sz="2000" b="1" dirty="0">
                <a:solidFill>
                  <a:srgbClr val="FFFF00"/>
                </a:solidFill>
              </a:rPr>
              <a:t>&gt; 10 miles</a:t>
            </a:r>
            <a:br>
              <a:rPr lang="en-US" sz="2000" b="1" dirty="0">
                <a:solidFill>
                  <a:srgbClr val="FFFF00"/>
                </a:solidFill>
              </a:rPr>
            </a:br>
            <a:r>
              <a:rPr lang="en-US" sz="2000" b="1" dirty="0">
                <a:solidFill>
                  <a:schemeClr val="accent2"/>
                </a:solidFill>
              </a:rPr>
              <a:t>&gt;   5 Miles</a:t>
            </a:r>
            <a:br>
              <a:rPr lang="en-US" sz="2000" b="1" dirty="0">
                <a:solidFill>
                  <a:srgbClr val="FFC000"/>
                </a:solidFill>
              </a:rPr>
            </a:br>
            <a:r>
              <a:rPr lang="en-US" sz="2000" b="1" dirty="0">
                <a:solidFill>
                  <a:srgbClr val="FF0000"/>
                </a:solidFill>
              </a:rPr>
              <a:t>&lt;   5 Miles</a:t>
            </a:r>
          </a:p>
        </p:txBody>
      </p:sp>
    </p:spTree>
    <p:extLst>
      <p:ext uri="{BB962C8B-B14F-4D97-AF65-F5344CB8AC3E}">
        <p14:creationId xmlns:p14="http://schemas.microsoft.com/office/powerpoint/2010/main" val="9990593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E6BAF-F377-8F46-96C5-0913931AF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Tip</a:t>
            </a:r>
            <a:r>
              <a:rPr lang="de-DE" dirty="0"/>
              <a:t> </a:t>
            </a:r>
            <a:r>
              <a:rPr lang="de-DE" dirty="0" err="1"/>
              <a:t>Percentage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Dropoff</a:t>
            </a:r>
            <a:r>
              <a:rPr lang="de-DE" dirty="0"/>
              <a:t> Location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53EB85-CF21-A243-B608-FCBC5E84E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729" y="1109663"/>
            <a:ext cx="7334768" cy="5067300"/>
          </a:xfr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42C8B5B-E551-4D17-A9B2-F8622D5D22C7}"/>
              </a:ext>
            </a:extLst>
          </p:cNvPr>
          <p:cNvSpPr/>
          <p:nvPr/>
        </p:nvSpPr>
        <p:spPr>
          <a:xfrm>
            <a:off x="323850" y="1109663"/>
            <a:ext cx="2029468" cy="261461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Tip Percentage</a:t>
            </a:r>
            <a:br>
              <a:rPr lang="en-US" sz="2000" b="1" dirty="0">
                <a:solidFill>
                  <a:schemeClr val="tx1"/>
                </a:solidFill>
              </a:rPr>
            </a:br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&lt; 10 %</a:t>
            </a:r>
          </a:p>
          <a:p>
            <a:r>
              <a:rPr lang="en-US" sz="2000" b="1" dirty="0">
                <a:solidFill>
                  <a:srgbClr val="00B0F0"/>
                </a:solidFill>
              </a:rPr>
              <a:t>&gt; 10 %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&gt; 12.5%</a:t>
            </a:r>
          </a:p>
          <a:p>
            <a:r>
              <a:rPr lang="en-US" sz="2000" b="1" dirty="0">
                <a:solidFill>
                  <a:srgbClr val="FFFF00"/>
                </a:solidFill>
              </a:rPr>
              <a:t>&gt; 15%</a:t>
            </a:r>
            <a:br>
              <a:rPr lang="en-US" sz="2000" b="1" dirty="0">
                <a:solidFill>
                  <a:srgbClr val="FFFF00"/>
                </a:solidFill>
              </a:rPr>
            </a:br>
            <a:r>
              <a:rPr lang="en-US" sz="2000" b="1" dirty="0">
                <a:solidFill>
                  <a:schemeClr val="accent2"/>
                </a:solidFill>
              </a:rPr>
              <a:t>&gt; 17.5%</a:t>
            </a:r>
            <a:br>
              <a:rPr lang="en-US" sz="2000" b="1" dirty="0">
                <a:solidFill>
                  <a:srgbClr val="FFC000"/>
                </a:solidFill>
              </a:rPr>
            </a:br>
            <a:r>
              <a:rPr lang="en-US" sz="2000" b="1" dirty="0">
                <a:solidFill>
                  <a:srgbClr val="FF0000"/>
                </a:solidFill>
              </a:rPr>
              <a:t>&gt; 20 %</a:t>
            </a:r>
          </a:p>
        </p:txBody>
      </p:sp>
    </p:spTree>
    <p:extLst>
      <p:ext uri="{BB962C8B-B14F-4D97-AF65-F5344CB8AC3E}">
        <p14:creationId xmlns:p14="http://schemas.microsoft.com/office/powerpoint/2010/main" val="17866760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73F66-2587-274B-BEE3-152E7512B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 </a:t>
            </a:r>
            <a:r>
              <a:rPr lang="de-DE" dirty="0" err="1"/>
              <a:t>Comparison</a:t>
            </a:r>
            <a:r>
              <a:rPr lang="de-DE" dirty="0"/>
              <a:t> – </a:t>
            </a:r>
            <a:r>
              <a:rPr lang="de-DE" dirty="0" err="1"/>
              <a:t>Tipping</a:t>
            </a:r>
            <a:r>
              <a:rPr lang="de-DE" dirty="0"/>
              <a:t> (MAE)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37453-7D19-1E48-93DD-29B75ED29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</p:txBody>
      </p:sp>
      <p:graphicFrame>
        <p:nvGraphicFramePr>
          <p:cNvPr id="4" name="Inhaltsplatzhalter 7">
            <a:extLst>
              <a:ext uri="{FF2B5EF4-FFF2-40B4-BE49-F238E27FC236}">
                <a16:creationId xmlns:a16="http://schemas.microsoft.com/office/drawing/2014/main" id="{DF1164C7-7608-1149-9A17-34B48A42AED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61988" y="1109663"/>
          <a:ext cx="10890476" cy="5067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42104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Six rate codes: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Standard metered fare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Trips to/from JFK Airport</a:t>
            </a:r>
          </a:p>
          <a:p>
            <a:pPr lvl="2"/>
            <a:r>
              <a:rPr lang="en-US" dirty="0"/>
              <a:t>$52 flat</a:t>
            </a:r>
          </a:p>
          <a:p>
            <a:pPr lvl="2"/>
            <a:r>
              <a:rPr lang="en-US" dirty="0"/>
              <a:t>$4.5 rush-hour surcharge (4pm to 8pm on weekdays)</a:t>
            </a:r>
          </a:p>
          <a:p>
            <a:pPr lvl="2"/>
            <a:r>
              <a:rPr lang="en-US" dirty="0"/>
              <a:t>Extra charges: 30ct improvement surcharge, up to 50ct MTA surcharge, tolls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188529D-9433-4BA7-906C-7DDDD684EBC4}"/>
              </a:ext>
            </a:extLst>
          </p:cNvPr>
          <p:cNvSpPr txBox="1"/>
          <p:nvPr/>
        </p:nvSpPr>
        <p:spPr>
          <a:xfrm>
            <a:off x="3623496" y="5973059"/>
            <a:ext cx="494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http://www.nyc.gov/html/tlc/html/passenger/taxicab_rate.shtml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1188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66352-3244-8A4B-ACDD-80DAC9426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 </a:t>
            </a:r>
            <a:r>
              <a:rPr lang="de-DE" dirty="0" err="1"/>
              <a:t>Comparison</a:t>
            </a:r>
            <a:r>
              <a:rPr lang="de-DE" dirty="0"/>
              <a:t> – </a:t>
            </a:r>
            <a:r>
              <a:rPr lang="de-DE" dirty="0" err="1"/>
              <a:t>Tipping</a:t>
            </a:r>
            <a:r>
              <a:rPr lang="de-DE" dirty="0"/>
              <a:t> (MAE) </a:t>
            </a:r>
          </a:p>
        </p:txBody>
      </p:sp>
      <p:graphicFrame>
        <p:nvGraphicFramePr>
          <p:cNvPr id="5" name="Inhaltsplatzhalter 7">
            <a:extLst>
              <a:ext uri="{FF2B5EF4-FFF2-40B4-BE49-F238E27FC236}">
                <a16:creationId xmlns:a16="http://schemas.microsoft.com/office/drawing/2014/main" id="{2D155123-D2D9-5F45-8C19-31881148C9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9276734"/>
              </p:ext>
            </p:extLst>
          </p:nvPr>
        </p:nvGraphicFramePr>
        <p:xfrm>
          <a:off x="661988" y="1109663"/>
          <a:ext cx="10890250" cy="5067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478034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8BE52-37D5-8D48-AB53-A3323900D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Tip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- Evaluation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6E77DDC-81F7-5047-92EF-15FC145940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846" y="1109663"/>
            <a:ext cx="9008533" cy="5067300"/>
          </a:xfrm>
        </p:spPr>
      </p:pic>
    </p:spTree>
    <p:extLst>
      <p:ext uri="{BB962C8B-B14F-4D97-AF65-F5344CB8AC3E}">
        <p14:creationId xmlns:p14="http://schemas.microsoft.com/office/powerpoint/2010/main" val="16264797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8B13E-4E0E-FB4E-8EE5-04DDEDC43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Tip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- Evaluation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402BFFBC-59A6-CE4B-8B89-47529DA0E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846" y="1109663"/>
            <a:ext cx="9008533" cy="5067300"/>
          </a:xfrm>
        </p:spPr>
      </p:pic>
    </p:spTree>
    <p:extLst>
      <p:ext uri="{BB962C8B-B14F-4D97-AF65-F5344CB8AC3E}">
        <p14:creationId xmlns:p14="http://schemas.microsoft.com/office/powerpoint/2010/main" val="19058483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642B22-CA89-4593-B46D-D2F8BF0B6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2C4936-1725-4D88-A4F1-E725D7ACF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 Anhang: </a:t>
            </a:r>
            <a:r>
              <a:rPr lang="de-DE" dirty="0" err="1"/>
              <a:t>Resid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 und </a:t>
            </a:r>
            <a:r>
              <a:rPr lang="de-DE" dirty="0" err="1"/>
              <a:t>Err-Hist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 für jedes Modell</a:t>
            </a:r>
          </a:p>
        </p:txBody>
      </p:sp>
    </p:spTree>
    <p:extLst>
      <p:ext uri="{BB962C8B-B14F-4D97-AF65-F5344CB8AC3E}">
        <p14:creationId xmlns:p14="http://schemas.microsoft.com/office/powerpoint/2010/main" val="31473851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AB772A-ECE1-4C86-855A-7EA914911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Retrospective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67B857-1E82-4AC8-8235-94510C59A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Use </a:t>
            </a:r>
            <a:r>
              <a:rPr lang="de-DE" dirty="0" err="1"/>
              <a:t>districts</a:t>
            </a:r>
            <a:r>
              <a:rPr lang="de-DE" dirty="0"/>
              <a:t> via </a:t>
            </a:r>
            <a:r>
              <a:rPr lang="de-DE" dirty="0" err="1"/>
              <a:t>geolocation</a:t>
            </a:r>
            <a:r>
              <a:rPr lang="de-DE" dirty="0"/>
              <a:t> </a:t>
            </a:r>
            <a:r>
              <a:rPr lang="de-DE" dirty="0" err="1"/>
              <a:t>shapefiles</a:t>
            </a:r>
            <a:endParaRPr lang="de-DE" dirty="0"/>
          </a:p>
          <a:p>
            <a:pPr lvl="1"/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tip</a:t>
            </a:r>
            <a:r>
              <a:rPr lang="de-DE" dirty="0"/>
              <a:t> </a:t>
            </a:r>
            <a:r>
              <a:rPr lang="de-DE" dirty="0" err="1"/>
              <a:t>prediction</a:t>
            </a:r>
            <a:endParaRPr lang="de-DE" dirty="0"/>
          </a:p>
          <a:p>
            <a:pPr lvl="1"/>
            <a:r>
              <a:rPr lang="de-DE" dirty="0" err="1"/>
              <a:t>For</a:t>
            </a:r>
            <a:r>
              <a:rPr lang="de-DE" dirty="0"/>
              <a:t> MTA </a:t>
            </a:r>
            <a:r>
              <a:rPr lang="de-DE" dirty="0" err="1"/>
              <a:t>tax</a:t>
            </a:r>
            <a:r>
              <a:rPr lang="de-DE" dirty="0"/>
              <a:t> </a:t>
            </a:r>
            <a:r>
              <a:rPr lang="de-DE" dirty="0" err="1"/>
              <a:t>calculation</a:t>
            </a:r>
            <a:endParaRPr lang="de-DE" dirty="0"/>
          </a:p>
          <a:p>
            <a:pPr lvl="1"/>
            <a:r>
              <a:rPr lang="de-DE" dirty="0" err="1"/>
              <a:t>Outlier</a:t>
            </a:r>
            <a:r>
              <a:rPr lang="de-DE" dirty="0"/>
              <a:t> </a:t>
            </a:r>
            <a:r>
              <a:rPr lang="de-DE" dirty="0" err="1"/>
              <a:t>detection</a:t>
            </a:r>
            <a:endParaRPr lang="de-DE" dirty="0"/>
          </a:p>
          <a:p>
            <a:r>
              <a:rPr lang="de-DE" dirty="0"/>
              <a:t>Use </a:t>
            </a:r>
            <a:r>
              <a:rPr lang="de-DE" dirty="0" err="1"/>
              <a:t>googlemaps</a:t>
            </a:r>
            <a:r>
              <a:rPr lang="de-DE" dirty="0"/>
              <a:t> </a:t>
            </a:r>
            <a:r>
              <a:rPr lang="de-DE" dirty="0" err="1"/>
              <a:t>routes</a:t>
            </a:r>
            <a:endParaRPr lang="de-DE" dirty="0"/>
          </a:p>
          <a:p>
            <a:r>
              <a:rPr lang="de-DE" dirty="0"/>
              <a:t>External </a:t>
            </a:r>
            <a:r>
              <a:rPr lang="de-DE" dirty="0" err="1"/>
              <a:t>data</a:t>
            </a:r>
            <a:r>
              <a:rPr lang="de-DE" dirty="0"/>
              <a:t>? </a:t>
            </a:r>
          </a:p>
          <a:p>
            <a:pPr lvl="1"/>
            <a:r>
              <a:rPr lang="de-DE" dirty="0"/>
              <a:t>Traffic </a:t>
            </a:r>
            <a:r>
              <a:rPr lang="de-DE" dirty="0" err="1"/>
              <a:t>data</a:t>
            </a:r>
            <a:endParaRPr lang="de-DE" dirty="0"/>
          </a:p>
          <a:p>
            <a:pPr lvl="1"/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/>
              <a:t>More </a:t>
            </a:r>
            <a:r>
              <a:rPr lang="de-DE" dirty="0" err="1"/>
              <a:t>knowledge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LightGBM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16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736728-D6D3-464A-9C8C-B2869A7EE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Ratecode</a:t>
            </a:r>
            <a:r>
              <a:rPr lang="en-US" dirty="0"/>
              <a:t> 1 model evaluation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6A5DD21-48C3-4FD4-B15D-19EE66006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846" y="1109663"/>
            <a:ext cx="9008533" cy="5067300"/>
          </a:xfrm>
        </p:spPr>
      </p:pic>
    </p:spTree>
    <p:extLst>
      <p:ext uri="{BB962C8B-B14F-4D97-AF65-F5344CB8AC3E}">
        <p14:creationId xmlns:p14="http://schemas.microsoft.com/office/powerpoint/2010/main" val="17527144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736728-D6D3-464A-9C8C-B2869A7EE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Ratecode</a:t>
            </a:r>
            <a:r>
              <a:rPr lang="en-US" dirty="0"/>
              <a:t> 1 model evaluation</a:t>
            </a:r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AC4B4D94-7483-4790-90A3-86ED055A8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5401" y="1192236"/>
            <a:ext cx="8881984" cy="447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238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736728-D6D3-464A-9C8C-B2869A7EE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Ratecode</a:t>
            </a:r>
            <a:r>
              <a:rPr lang="en-US" dirty="0"/>
              <a:t> 2 model evaluation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ACA44813-6986-40B0-BBB0-F78454143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846" y="1109663"/>
            <a:ext cx="9008533" cy="5067300"/>
          </a:xfrm>
        </p:spPr>
      </p:pic>
    </p:spTree>
    <p:extLst>
      <p:ext uri="{BB962C8B-B14F-4D97-AF65-F5344CB8AC3E}">
        <p14:creationId xmlns:p14="http://schemas.microsoft.com/office/powerpoint/2010/main" val="20467423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736728-D6D3-464A-9C8C-B2869A7EE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Ratecode</a:t>
            </a:r>
            <a:r>
              <a:rPr lang="en-US" dirty="0"/>
              <a:t> 3 model evaluation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2EB7D6F-8E63-4229-BC4B-D357423CB7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846" y="1109663"/>
            <a:ext cx="9008533" cy="5067300"/>
          </a:xfrm>
        </p:spPr>
      </p:pic>
    </p:spTree>
    <p:extLst>
      <p:ext uri="{BB962C8B-B14F-4D97-AF65-F5344CB8AC3E}">
        <p14:creationId xmlns:p14="http://schemas.microsoft.com/office/powerpoint/2010/main" val="33270424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736728-D6D3-464A-9C8C-B2869A7EE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Ratecode</a:t>
            </a:r>
            <a:r>
              <a:rPr lang="en-US" dirty="0"/>
              <a:t> 3 model evaluation</a:t>
            </a:r>
          </a:p>
        </p:txBody>
      </p:sp>
      <p:sp>
        <p:nvSpPr>
          <p:cNvPr id="5" name="AutoShape 2" descr="data:image/png;base64,iVBORw0KGgoAAAANSUhEUgAAAkYAAAExCAYAAACZEm2IAAAABHNCSVQICAgIfAhkiAAAAAlwSFlzAAALEgAACxIB0t1+/AAAADl0RVh0U29mdHdhcmUAbWF0cGxvdGxpYiB2ZXJzaW9uIDIuMS4yLCBodHRwOi8vbWF0cGxvdGxpYi5vcmcvNQv5yAAAIABJREFUeJzs3XdYFOfawOHfUhVQiNgLIZZdNFiQKGpU1BBNYu8VxRLUCJaINcYSNZpj7yTExBI1wrHFiA1ETewilqAoNhALiqKiKHW/P3DnuLIgi/3Lc19XrnOYt8w7w8o+87ZRabVaLUIIIYQQApM33QAhhBBCiLeFBEZCCCGEEE9IYCSEEEII8YQERkIIIYQQT0hgJIQQQgjxhARGQgghhBBPmL3pBggh3i0ajSbPeXv27Mk333zzCluTs9TUVOLj4ylXrtwbOf+L0N3jzZs3o1ar33BrXo/MzExiYmL44IMP3nRTxL+cBEZCiHxRq9XY2NjkmudNBSX79u1j0qRJ9OzZkx49eryRNoi8O3XqFBMmTMDNzY1Ro0a96eaIfzkJjIQQ+TJu3Djc3NzedDMM8vf3JyYm5k03I9+Cg4OBNxdYvm6rVq0iMjLyrf08iX8XCYyEEOItU6FChTfdBCH+tWTytRBCCCHEExIYCSFeq5CQEPr27YubmxtVq1bFw8ODKVOmcPPmzRzLhIWF4evri7u7O1WrVsXFxYXPP/+cadOmcevWLSXfoUOH0Gg0HD58GIDJkyej0WhYsGABAAsWLECj0TB48GCD5/nhhx/QaDSMHj1aORYXF4dGo6FFixacP3+ezp07U7VqVerXr89vv/2m5EtNTWXZsmW0b98eFxcXatSoQdu2bVm6dCkpKSlG3SONRoNGo+HcuXPKsdGjR6PRaAgJCeHUqVMMGDCA2rVr4+LiQteuXfn7778BSE5OZsaMGTRp0gRnZ2eaNGnCnDlzSEtL0zuH7l789NNPXLhwgQEDBlCrVi1q1apFt27d2LZtW47tu3nzJtOnT6dZs2ZUrVoVV1dXunbtSmBgIOnp6Qavx8XFhfj4ePr27Uu1atWoU6cOX3/9NRqNhg0bNgDwyy+/ZLv/AEePHsXPz48mTZpQvXp1qlevjoeHB99++63BIdMmTZqg0Wi4c+cOO3bsoFu3btSsWRMXFxe6dOnCli1bcry2o0ePMnToUBo1aoSzszMNGjRg5MiRXLx40WD+qKgohg8fToMGDXB2dubjjz9m6NCh/PPPPzmeQ7zdZChNCPFaaLVaxo8fT2BgIADFihWjUqVKXLp0iZUrV/Lnn38SEBBA1apV9cp98803/Pe//wWgdOnSqNVqEhISuHjxIhcvXmTr1q1s2rSJ9957j0KFClGzZk3OnTvHgwcPKFeuHMWKFaNUqVIv3P6kpCT69u3L/fv3qVixIhcvXlSGvO7evcuXX37JyZMnMTExoVy5chQoUICzZ89y+vRptmzZwtKlS3nvvfdeuB27d+9m48aNmJub4+joyJUrVzh27Bje3t4sWbKEWbNmER0djYODA6VKlSI2NhZ/f38SEhKYOnVqtvqio6P58ccfefjwIWq1mgcPHhAeHk54eDi9evVi7NixevkjIiIYMGAAd+/excLCgkqVKvHw4UOOHTvGsWPH2LJlC4sXL8ba2lqvXEZGBt7e3ly8eJGKFSsSGxtLpUqVqFmzJjExMdy+fZsSJUpQpkwZHB0dlXKLFy9m3rx5QNZnpmLFiiQmJhIXF0dgYCDBwcEEBQVRvnz5bNe2ZMkSVqxYgZWVFY6Ojly7do2IiAgiIiK4desWXl5eevl/+uknZs+ejVarxd7eHrVaTWxsLJs2bWLnzp2sWbMGJycnJf/69ev59ttvSU9Pp1ChQqjVam7cuMHWrVvZsWMHkyZNomPHjsb+isWbphVCCCOo1WqtWq3WHjx40Khyv/zyi1atVmvr16+v3b9/v3L84cOH2okTJ2rVarXW3d1dm5SUpKSFhoZq1Wq1tkaNGtoDBw7o1Xfo0CFtjRo1tGq1WvvTTz/ppfXo0UOrVqu1K1eu1Ds+f/58rVqt1vr6+hps4/Tp07VqtVo7atQo5diVK1eUa27atKk2ISFBq9VqtYmJidrMzEytVqvV9u/fX6tWq7WdO3fWxsTEKGWvXbum7datm1atVmsHDhyY53ulO9/Zs2eVY6NGjVKO+/r6KvcpKSlJ26ZNG61ardY6OTlpGzdurI2MjFTKLV26VKtWq7WVK1fWJiYmZrsXarVa27hxY71zbd68Wfvhhx9q1Wq1NjQ0VDl+9+5dbe3atbVqtVo7ePBgvfpOnDihdXd316rVaq2fn5/B63Fzc9NeunRJq9Vm/d4fP36sd23Tp0/XK3fmzBmtk5OTtnLlytrNmzdnS2vYsKFWrVZrJ0yYoJfWuHFj5ZyzZ8/WpqSkaLVarTYlJUU7bNgwrVqt1rq6umpTU1OVMgcOHNCq1WptlSpVtKtXr9ZmZGQo7dSVadq0qd71VqlSRVulShXtb7/9puTPzMzUBgYGaj/88ENtlSpVtCdPntSKd4sMpQkh8qVnz57KkI+h/0JCQpS8KSkp+Pv7AzBjxgzq1q2rpFlZWTFhwgSqV6/O9evXWbdunZK2f/9+zM3N6dGjB3Xq1NE7f+3atfniiy8AuHDhwqu8VEWfPn2wt7cHwM7ODpVKxalTpwgLC8POzo7Fixfj4OCg5C9VqhTz58/H2tqa0NBQoqKiXrgNtra2fP/998pWCTY2NnTt2hXI2gto4sSJVKlSRcnfs2dPLCwsyMjIIDo6Olt9KpWKRYsW6e2X1KJFC7y9vYGsXhSd3377jbt376JWq5k1axZ2dnZKWrVq1Vi8eDEqlYrNmzdz/vz5bOfq1KmT0htkZWWFpaVlrte6f/9+zMzM+Oyzz2jRooVempOTE507dwZy/v03aNCAYcOGYWFhAYCFhQUjR44EsnoAny6nu04vLy+6du2KiYmJ0s5p06ZhZ2fH5cuXOX78OAALFy4kPT2d/v370717dyW/SqWiY8eO9OrVi/T0dOVzL94dEhgJIfJFrVZTs2bNHP97+kvz2LFj3L17l6JFi2YLcHR0Qc7evXuVY+PGjePEiRP4+voaLFOwYEEAHj169LIuK1c1atTIdiw0NBSAevXqUaRIkWzp9vb2yjU/fW35VbNmzWz7R5UuXRoAMzOzbPfXzMxM+V08fPgwW321atWicuXK2Y536tQJgBMnTnDnzh0A9uzZo6SZmWWfiVGlShVcXV3RarXs3r07W7qh+5ebPn36cPLkSaZPn24w/Xm/f3d392zHSpYsqZR78OABkDUvSzcvrX379tnKWFpasmbNGvbt20eNGjVISUlh//79ADRv3tzguXWB3P79+w3OuxJvL5ljJITIF2P2MdL1HiQnJyu9G8+6d+8eAJcuXdI7bmpqSkpKCgcPHuTChQvExcVx+fJlIiMjSUxMBLLmL70OxYoVy3ZM1+tw9OjRHK8tLi4OyH5t+VGiRIlsx8zNzYGs3iNd74ihdEP3ydnZ2eB5SpYsSaFChUhKSiIuLo4iRYpw+fJlAIOBlE6VKlU4evSokvdphu7f86hUKgAOHDjA+fPnuXLlCjExMZw+fVqZsJ+ZmWmwrKF7BVmBzqNHj5Ry169fJy0tDXNz8xx33n56DtPly5eVyexjx45Veouepqs7OTmZ+Ph4ypQpk5fLFW8BCYyEEK/c00/mx44dy1NeyPpy+fHHH1m2bBl3795VjltaWlKtWjUyMzMJDw9/NY02wNDQj669N2/ezHVlHWQN37woKyurF67jaYULF84xzdramqSkJKXduh6n3HY817XPUO/U84bODFm7di2LFi0iPj5eOWZubk7lypXRaDT89ddfOZbVBYQ50QWKus9WwYIFlUAsN09/RnVDa7l5Gb938fpIYCSEeOV0QxeNGzc2as7FvHnz8Pf3x8zMjB49elC7dm0qVaqEg4MDZmZmzJ49O1+BUU49TPkZktNd26hRo+jTp4/R5d+0x48f55imCwB0q+msrKy4f/++XmCQU5mXEcAFBgYyfvx4AFq3bo27uzuVKlXC0dERCwsL1q5dm2tglFdPD8lptdrnBke6a7OysiIiIuKFzy/eLhIYCSFeOd2E29wmScfFxZGQkEC5cuWwt7cnLS2NFStWADBlyhTatm2brcyNGzeMaoepqSmQteeQIU/viZRX77//PpD7tZ0+fRqVSkW5cuWe+365183QJGnI+n08ePAAc3NzZUL5Bx98wIkTJzh9+jQfffSRwXKRkZHA/+7Li1i6dCkAvr6++Pj4ZEs39vefEwcHB0xMTEhLSyM2NtZg2xcsWMDx48fp1KkTH3/8MaampiQnJ3Pjxg1KliyZLf+DBw+IjIykTJkylClTJk89UeLtIJOvhRCv3EcffYSVlRWxsbHKpNVnffPNN3Tu3FmZaHvnzh2Sk5MBw3Nabt++rUzwfXZyq+5L6NmeIVtbW8DwXJ8HDx5w5MgRI64qS6NGjQDYsWOHMkn5aUlJSXh5edGmTRu2bt1qdP2v2r59+wwGhEFBQQDUrVtXCeZ0k5mDgoIMTij+559/lKGljz/+OM9tyOn3dfXqVcDw7//x48fKRo0ZGRl5PpchNjY2ysTwjRs3ZktPTU1lw4YN/P3335iammJjY4OrqysAa9asMVjnsmXL6NmzJz179sxxDpR4O0lgJIR45WxsbJTN9Pz8/PSCo8ePH/P9999z8OBBTE1N6dWrF5C1mks3/+WXX37R6+U5c+YMffv2VSZsP7uztG6o49q1a3rHXVxcAIiJiWHZsmXK8YSEBIYMGaLUZww3Nzdq1arF/fv36d+/v95OzPHx8Xz11Vfcu3ePYsWK0bJlS6Prf9UePXqEr6+v3vyoDRs2sHTpUkxMTPR6arp27UqRIkU4d+4cfn5+evO+Tp48ia+vL1qtls8++4wPP/wwz23QbQb57O9L19P422+/6Q3fxcbGMmDAAOVeG7uzuCEDBgwAICAggE2bNinHHz58yLhx47h69SqOjo5KIPzVV1+hUqkICAhgxYoVSnCm1WrZtGmTMmTcq1cvpadSvBtkKE0I8VoMGjSIixcvsm3bNnr37k2ZMmWws7MjJiZG+dKbNGmSskrKzMyMQYMGMW3aNDZt2sTu3bspW7Ys9+7dU1Z5ubm5cejQoWyTnjUaDWFhYSxfvpwDBw7w+eef079/f6pUqULTpk3ZsWMH06ZNY/ny5dja2nL+/HnMzMzo27evMnxjjFmzZtG3b19OnjxJs2bNqFixIiYmJly8eJG0tDRsbGwICAigQIECL3gXXz4HBwciIyNp0qQJarWaxMRErl27homJCWPHjqV69epK3iJFirBw4UIGDhzI1q1bCQ0NVXa+1q1Cc3NzY/LkyUa1QaPRALB9+3ZatmxJ7dq1+fbbbxk8eDCDBw9m//79NGjQgA8++ICHDx8SExODVqulTp06HDx4kISEhDzNDcqNu7s7Q4YMYd68eYwcOZJZs2ZRtGhRLl26RHJyMnZ2dsydO1fZpqBu3bqMHj2a6dOnM3XqVBYtWkS5cuW4ceOG0gPXpk0bevbsme82iTdDeoyEEK+FmZkZc+fOZc6cOXz88cc8fPiQs2fPYmlpyaeffsqqVauyvT7By8sLf39/atWqhampKefOnSM1NRUPDw+WL1/OkiVLMDc3Jzo6mitXrijlvL29adu2LTY2Nly8eFHvnWOzZ89m5MiRyqtF4uPj8fDwYP369dSsWTNf11aiRAmCgoIYMWIEH374IVevXuXixYsUL16czp07s2nTplyXuL9JlStXZvXq1bi5uXHp0iUeP35M48aNWblyJZ6entnyu7q6snnzZnr27EmpUqWIjo7m7t271KpVi++//55ly5blutLNkLZt2+Ll5YW9vT2XL19WNsJs2rQpq1aton79+lhbW3P27FmSkpL4+OOPWbBgAcuXL6d48eIkJSXlaxj0WV999RXLly+ncePGpKamcvbsWWxtbXP8HXp5eREYGEjz5s2xsLAgKiqKR48eUatWLaZPn8706dNlbtE7SKV9XRuACCGEeGssWLCAhQsX0qxZM+bPn/+mmyPEW0N6jIQQQgghnpDASAghhBDiCQmMhBBCCCGekMBICCGEEOIJmXwthBFe53u5hBDi/xPdpphvO9nHSAgjvSv/uN+08PBwuVd5JPfKOHK/8u5tuVfv0kOlDKUJIYQQQjwhgZEQQgghxBMSGAkhhBBCPCGBkRBCCCHEExIYCSGEEEI8IYGREEIIIcQTEhgJIYQQQjwhgZEQQgghxBMSGAkhhBBCPCGBkRBCCCHEExIYCSGEEEI8IYGREEIIIcQTEhgJIYQQQjwhgZEQQgghxBMSGAkhhBBCPCGBkRBCCCHEExIYCSGEEEI8IYGREEIIIcQTEhgJIYQQQjwhgZEQQgghxBMSGAkhhBBCPCGBkRBCCCHEExIYCSGEEEI8IYGREEIIIcQTZm+6AUIIIYR4vW7cuMHixYv566+/uHXrFtbW1ri4uPDll1/i6uqaY7mNGzfy22+/ce7cOSwsLKhcuTJeXl588sknOZYJCwtjwYIFxMbGotVqqVChAh07dqRNmzaYm5vr5W3SpAlXr17N0zWsWLECNze3HNNXrlzJlClT8Pf3p3HjxnmqEyQwEkIIIf5VoqOj8fT0JDExEUtLS8qXL098fDxhYWHs2bOHyZMn06FDh2zlZs6cSUBAACqVikqVKpGSksLhw4c5fPgwgwcPZtCgQTmWAShSpAilS5fm3LlzjBs3juDgYBYuXIi1tbWS39nZmRIlSuTY9qtXrxIfH4+FhUWu+SIjI5k9e7Yxt0UhgZEQQgjxLzJq1CgSExNxc3Nj7ty5FClShIyMDObPn4+/vz8TJ07Ezc2NcuXKKWXCwsIICAjAzs6OgIAAqlWrBkBISAjDhg1jwYIF1KlTR6+3KTg4WAmKOnbsyKRJkzA1NeXevXuMGDGCPXv2MH78eGbNmqWUmT9/fo7tTkxMpGXLlgB88803ODo6Gsx38uRJ+vfvT3Jycr7uj8wxEkIIIf4lzp8/T2RkJCqVihkzZlCkSBEATE1NGTZsGFWrViUtLY0tW7bolfvxxx8BGD58uBIUAXh4eODj44NWq+Wnn37SK7NkyRIAOnToQNu2bTE1NQXA1taWGTNmYGtry59//smJEyfy1PZvvvmGW7du4e7uTpcuXbKlZ2RksHLlSrp3786dO3fyeEeyk8DoFTl58iR///33c/MtWLAAjUZDSEjIa2iVYSEhIWg0GhYsWKAcGz16NBqNhjNnzhhdX0pKCr/88svLbKIQQoiXID4+HgA7OzuDQ1FVqlQB4Nq1a8qxmJgYIiIiMDc3p0WLFtnK6Ibd9u3bx/379wG4efMm586dA6BPnz7Zytja2ip1bd68+bnt3rFjB6GhoRQsWJAJEyZkS09JSaFdu3ZMmTKFtLQ0Bg0aRJkyZZ5bryESGL0Cu3fvpnPnzpw/f/65eWvXro2Pjw8ffPDBa2hZ3umeAooWLWp02R49erB48eJX0CohhBAvomTJkkDWsJQuSHqa7nurdOnSyjFdj45arcbKyipbGXt7e8qVK0daWhrHjx8H4Pr16wAUKFCAChUqGGzL+++/D8CpU6dybXNaWpoy3Obl5WUw4ElJSSEqKoqKFSuycuVKBg8enGuduZE5Rq/AnTt3yMzMzFNeNze3XGfVvykeHh54eHjkq+zt27dfcmuEEEK8DBUqVMDFxYWIiAhGjRrF7NmzKVKkCFqtlp9//pnw8HCsrKxo06aNUiY2NhaAsmXL5lhv6dKluXLlipJXJzMzM8fvw/T0dIDnrkJbu3Ytly9fxtbWln79+hnMY2FhwQ8//ECLFi0wM3ux0EYCIyGM1HL4pjfdhHfH6rg33YJ3h9wr48j9yrsn92rzrNYALFq0CD8/P/bv30/jxo1xdHQkISGBhIQEKlSowNSpU5WeJUCZr2NnZ5fjKXRpiYmJwP+CqNTUVC5dumSwjK53Sjf8ZkhmZibLli0DoEuXLtjY2BjMV6BAAb1g7kXIUNpLNnr0aMaMGQPAtGnT0Gg0rF+/Ho1Gw+rVq/n666+pVq0a9evXJzw83OAcI41Gg5+fHwcPHqRDhw5Uq1aNJk2aMGfOHFJSUl6ofUePHqVXr164urpSr149pk+fzuPHjw1ex7NzjE6dOkX//v2pX78+VatWpVmzZsycOZMHDx4AEBcXh0aj4erVqyQlJaHRaBg9erRS/ty5c4wYMQJ3d3ecnZ2pWbMmXbp0Yfv27Xrn1t2TCxcuMHv2bBo1aoSzszPNmzdnzZo12dqakZHBr7/+SqtWrahRowbu7u6MGDGCK1eu6OXTarWsWbOGtm3bUq1aNWrVqsWAAQM4ffr0C91TIYR4l1hYWFC9enUKFCjA48ePiYqKIiEhAYDixYtjYWGhl1/3HVGgQIEc67S0tNTLa29vj7OzM/C/SdhPu379ujLBOy0tLcd6d+/ezZUrVzA3N6d79+55vcQXIoHRS+bh4aFsdFW/fn18fHwoXLgwkBWlnzp1ih49elClShVlkpshZ8+epV+/fhQsWJDu3btja2uLv78/3t7eeR6me9bevXvx8vLi1KlTNG3alCZNmrBhwwamT5/+3LKXLl2id+/eRERE0KRJE3r16kXRokUJCAhQ9q4oXLgwPj4+FCpUCAsLC3x8fJThuJMnT9KxY0d2795N/fr16d27N/Xr1+fUqVMMHjyYsLCwbOccMWIEgYGBNGzYkE6dOhEfH8/EiRPZtOl/PTZarZb+/fszffp0MjIy6NChAx999BHBwcF069ZNbwx91KhRTJw4kbS0NLp06cJnn33G0aNH6dKlCwcOHMjXPRVCiHfJ/fv38fT0ZMmSJXz00Uds3LiRU6dOERISgqenJwcOHKBHjx5EREQoZUxMnh8q6L6XVCqVcmzo0KGoVCo2b97Mr7/+yrVr10hNTeXIkSN8+eWXFCxYECDXoa9Vq1YB8MUXX+S6b9HLJENpL5mHhwf3798nNDSUBg0a4OXlxaFDhwB4+PAhGzdupFixYs+t59y5c3Tv3p3x48cDWWOxQ4cOZefOnWzcuJF27doZ1a6MjAwmTZqEubk5v//+O2q1GgBvb2+6du363PKBgYEkJSWxfPly6tSpoxzv378/u3fvJjo6mkqVKuHr68uGDRu4f/8+vr6+Sr558+aRnp7O+vXr9SbiBQcHM2zYMP78889sO5PevXuX4OBgZTlpixYt6Nq1K4GBgbRundUlvG7dOv766y8+++wzZsyYoTzpNG7cmOHDhxMQEMC4cePYunUrmzZtokWLFvzwww/KP0Rvb286dOjAqFGjCAkJyfakJIQQ/5/8/PPPnDlzBrVajb+/v7LzdLly5Rg3bhwWFhYsXbqU7777jg0bNgAoE65zG7HQ9fo83avUoEEDvv32W6ZOncrOnTvZuXOnkubg4MB3333H4MGDcxweu3//PgcPHgQwuBruVZHA6DVydXXNU1AEWR/EIUOGKD+bmZkxcuRIdu7cyebNm40OjE6cOEFcXBzdu3dXgiLI+nD26tVLb4MtQ3RPA8eOHdMLjKZNmwagBC858fLyon379tlWJ+gmnhuasN2+fXu9emvWrEnhwoW5fPmyckzXFTt27Fi9oKZ58+ZER0ej0WgA+O9//wtk7YPx9NNJuXLl6NKlC/7+/uzfv59GjRrleh1CCPGuCg8P548//gDgk08+4eTJk9nyuLm58euvv3L69Gm2bNlCyZIllY0SL1++THh4uMG6dVMXHjx4oJfHycmJqVOnEhYWRlJSEtbW1ri5udGuXTvl/Dl9L+7du5f09HRsbW2pW7du/i/cSBIYvUbG7Kmg0WiwtbXVO+bg4ICdnR1RUVFGn1tXRjfm+7SaNWs+t3zbtm1Zs2YN8+bNY+3atTRs2JCGDRvy8ccfG1y++awGDRoAcOvWLaKiooiNjeXSpUvKP6CMjIxsZQxtYWBjY6PMadJdV+nSpbN1sapUKoYNG6b8HBkZiaWlpdIt+zTdxMAzZ85IYCSE+H/L1dVVeQht0qSJ3kaNT7O3t+fWrVsUKVIEV1dXbt26RVBQEMnJyTm+R003gbp+/frZ8ri6uuLg4JDtuG4Oa6VKlQzWqZti8cknn2R7p9qrJIHRa6SbnJYXOY2lFi1alJiYGKPPrfvQPv1OGp1nAzBDnJycCAwMxN/fnz179hAYGEhgYCBWVlb07NlTGUvOyfXr15k8eTK7du1Cq9ViYmKCo6Mjrq6uOU5+NjSspVKp0Gq1eteVl72WkpKSSE9PZ+HChTnmuXfv3nPrEUKId5mNjQ137tzh1q1bBtNTUlKUVWi67wvdA3VUVBQpKSnZvstu375NXFwcJiYmVK1aVTm+ZcsW4uLiDL53Df4X+OS0ZY1uT6TXvaWNBEZvqZzGcu/fv897771ndH26CeBJSUnZ0vL6PhknJyfmzp1LamoqERER7N27l/Xr1+Pv70+JEiXo1q2bwXJarRZvb2/Onz9P//798fDwoFKlShQoUICEhASCgoKMvh4dKysrHj58aDAtOTlZ6c2ysrLC2tqa3bt35/tcOrolryJ34eHhub6lW/yP3CvjyP3Ku2fvVe3atdm2bRv//e9/lYVCT/vjjz/IyMigUKFCODk5AVlL76tUqcLp06f5448/6Nixo14Z3d9wd3d3vQftP/74g927d1O4cGG9KRyQNb3j8OHD2Nra8sUXX2RrR1JSEnFxWdsMPB1svQ6yKu0VyK3nJK/++eefbKvPrl69ys2bN6levbrR9eki/mPHjhk81/Ns3LiRyZMno9VqsbCwwM3NjREjRiivEclp3BmyVtidO3eOTz/9VHkXj26C3oULFwD0eoGMoVaruXbtmsGnnzZt2tCsWTMga2jyxo0bBvOFhYUxZ86cfA1RCiHEu+TLL7/EzMyMXbt28Z///EfvwXjbtm3KKmVvb2+9Xntvb28Apk+friwoAggNDWXRokWoVKpsmy9+/vnnQNaLYZ/e+PHUqVPKHFpvb2+Dk691f48tLS0pX778C12zsSQwegV0k3tz25vheW7dusXPP/+s/JyWlqbUfVVkAAAgAElEQVR8YNu3b290fVWrVqVixYps3rxZLzi6efNmnt5rdvz4cX777Te2bt2qd1wX0T+9fby5ubmyoyn8b0js2QnWd+/e5T//+Q+AXn5jtGrVCq1Wy8yZM/XmKW3dupWYmBhlwl7btm3RarVMnjyZ1NRUJd/NmzeZOHEiP/30U57mSgkhxLvM2dmZKVOmYG5uztKlS/n4449p164ddevWZciQITx48IC2bdvy5Zdf6pX7/PPPad++PQ8ePKBnz540b96cZs2a8dVXX5GamsrQoUP56KOP9Mq0adOGpk2bcufOHcaOHUuLFi34/PPP6dChA9evX6dTp0457mSte4gtUaLES+lsMIYMpb0CuvlBa9as4d69e8rKKGNYW1szf/58Dh06RIUKFThw4ADnzp2jdevW2Za154VKpeL777/Hy8uLXr160axZM2xsbNi5c2eeAoJ+/fqxdetW/Pz82LZtG++//z5Xr15lx44dFCtWjB49eih5ixcvzuXLl/Hz86N+/fq0atWKatWqcfToUbp160bNmjVJTEwkJCSE1NRUChYsqOyWaqwOHTqwY8cONm7cyNmzZ3FzcyM+Pp4dO3ZQpkwZZQJ2u3bt2LVrF9u3b+fs2bM0aNCA9PR0tm7dyt27dxk+fDgODg75aoMQQrxL2rZtS+XKlVm6dCmHDh3i3LlzWFlZUa9ePTp16qT09Dxr6tSpuLq68vvvvxMdHY1Wq8XFxQVPT0+aN29usMzs2bNZvnw5v//+OzExMZiZmfHRRx/RpUsXWrZsmWMbdd8Jr2vvoqdJYPQK1KpVi+7du7Np0yZWrVrFokWLjK6jXLlyjBkzhu+//54jR45QtmxZxo4dS8+ePfPdrurVq7NmzRrmzp3L7t27UalUNG3alDZt2ugFNoaULVuWNWvWsHjxYo4dO8auXbt47733aNWqFT4+Pnof3hEjRjB27Fi2bdvG7du3adOmDYsXL2b27Nns27ePyMhISpYsScOGDRk4cCCzZs0iJCSE2NhYo4MTU1NTlixZwtKlS5X7bWNjQ8uWLfn666+V8W6VSsX8+fNZtWoV69evJygoiAIFClCxYkV69+6d7/fCCSHEu8jJyYkZM2YYVUalUtG+fXujRi3Mzc3p168fLi4uRs0L6969+wvvdL1r1658lVNp8zu5Q7wyGo0GJycnvR2exdtBJn3mndyrvJN7ZRy5X3n3ttyrt6UdeSFzjIQQQgghnpChtHfUoUOHOHz4cJ7z9+rVS1myL4QQQgjDJDB6Rx0+fDjXzQqf1bZtWwmMhBBCiOeQwOgtdPbs2efm8fX11XtJqxBCCCFenMwxEkIIIYR4QgIjIYQQQognJDASQgghhHhCAiMhhBBCiCckMBJCCCGEeEICIyGEEEKIJyQwEkIIIYR4QgIjIYQQQognJDASQgghhHhCAiMhhBBCiCckMBJCCCGEeEICIyGEEEKIJ+QlskIIIcRbqkmTJly9ejVPeVesWIGbmxsAAwYMICwsLMe8JUqUYO/evc+tc/z48axduxYfH58cX1weHh5OQEAAERERpKam8v7779O6dWu6dOlCwYIFDZa5dOkS/v7+7N+/n8TERIoWLUq9evXo168f5cuXz8PVvjoSGAkhhBBvKWdnZ0qUKJFj+tWrV4mPj8fCwkIv37lz5wCoWLEihQsXzlbO3t7+uec+dOgQgYGBueZZtWoVU6ZMITMzk8KFC1O+fHliY2OZPn06Gzdu5Oeff6ZYsWJ6Zf755x969OjBo0ePsLa2pmLFily/fp1169axZcsW5s6dS+PGjZ/bvldFAiMhhBDiLTV//vwc0xITE2nZsiUA33zzDY6OjgA8ePCAq1evYm1tzaRJk/joo4+MPu+jR48YN24cWq02xzwRERFMnTqVzMxMunbtypgxY7C0tOTx48d89913rFu3Dl9fX37//Xe9egcNGsSjR4/o0KED48aNo2DBgqSnp7NgwQL8/f3x8/Nj165d2NraGt3ul0HmGAkhhBDvoG+++YZbt27h7u5Oly5dlONnz54FsnqLVCpVvuqeM2cOsbGxFChQIMc8P/74IxkZGdSrV4+JEydiaWkJQIECBfjuu+9wdHQkIiKC4OBgpUxYWBg3btzA0dGRiRMnKkNtZmZmDB06FLVazYMHD9i+fXu+2v0ySGAk9Jw5cwaNRsPo0aPfaDtOnjzJ33//rfwcFxeHRqPhq6++eoOtEkKIt8OOHTsIDQ2lYMGCTJgwQS/t6WG0/IiIiGDlypW4uLjQoEEDg3kyMjI4ePAgAF5eXtnSzczM6NSpEwCbN29WjltZWdGiRQu6du2Kubm5XhmVSkWFChUAuH79er7a/jJIYCTeOrt376Zz586cP39eOVa4cGF8fHxo3rz5G2yZEEK8eWlpacyaNQvICkrKlCmjl67rMapUqZLRdaempvLNN99gamrKlClTMDExHCYkJiby6NEjAD788EODed5//30ATp06pRxr1KgRs2bNMhhMZWRkEBUVpVf2TZA5RuKtc+fOHTIzM/WOFS5cOMcVEUII8W+ydu1aLl++jK2tLf369cuWrusxKl26NDt37mT58uXcu3ePkiVL8umnn+Lh4ZFj3QsXLuTChQv4+vrmuccpIyPD4PH09HQAbt26RVpaWq513LhxgxkzZnDp0iUcHBz4/PPP83TuV0ECIyGM1HL4pjfdhHfH6rg33YJ3h9wr4/wL7tfmWa2zHcvMzGTZsmUAdOnSBRsbm2x5oqOjARg9ejTJycl6aRs3bqRhw4bMnTsXa2trvbTIyEiWLl1KpUqV8Pb2zrVt7733HlZWViQnJ3P27FmDK+ee7vV/th06a9eu5ZdffuHKlStkZGRQs2ZN/vOf/yjzld6EfA+lpaam8vjxY+Xn+/fvExAQwHfffcfGjRuVSFG8vaKiohg4cCC1a9emVq1ajBkzhrt37+rlGT16NBqNhjNnzmQrr9FoaN36f/9wFyxYgEaj4cCBA3Ts2BFnZ2eaNWvGw4cPgay9Lnx8fKhfvz7Ozs7UqlWL3r17K+PUuvONGTMGgGnTpqHRaIiLi8txjtHNmzcZP3487u7uODs74+7uzvjx47l586ZePl3bLly4wOzZs2nUqBHOzs40b96cNWvWvNiNFEKI12T37t1cuXIFc3Nzunfvni392rVr3L9/HwAHBwdGjx5NREQEhw4dYtq0adjZ2bF3717l76xOWloaY8eOJTMzk6lTp2JhYZFrO0xNTZX5R/7+/tlWrz18+FDvb2tOMcHx48e5fPmy0usUHx+vN7/0TchXYLRw4ULc3NzYtWsXAI8fP6Zz587Mnj2b1atXM2bMGHr37v3crjPx5pw5c4Zu3brx119/0aBBA1q0aMG+ffsYMWLEC9ft5+dHgQIF8PT0xM3NDWtra0JCQvD09OT48eN4eHjQq1cvXFxcOHDgAH379lUCLw8PDz755BMA6tevj4+Pj8E9OABiY2Np27Yta9eupXz58vTo0YPy5cuzdu1a2rVrx5UrV7KVGTFiBIGBgTRs2JBOnToRHx/PxIkT2bRJeoGEEG+/VatWAfDFF18Y7KUxMTGhT58+tG/fntWrV1OtWjWsrKyws7OjXbt2BAQEYGJiwvbt2zl+/LhS7qeffiIqKgpPT0+qV6+ep7YMGjQICwsLwsPDGTp0KBcvXiQtLY3IyEi+/PJLvWDI1NTUYB2+vr6cPHmSkJAQfH19lb/JP//8szG35aUyeijtjz/+YOHChVhYWCgRYlBQEJcuXcLR0RFPT0927NjB4cOHWbFiBX379n3pjRYvburUqTx+/JilS5dSt25dIOsD6unpya1bt16o7lKlSrF8+XK9SXszZ86kUKFCbNy4kaJFiyrHAwICmDlzJlu3bqVy5cp4eHhw//59QkNDadCggTJBT/cE9LRvv/2WhIQEpkyZQseOHZXjq1evZtKkSYwbN47ly5frlbl79y7BwcEUKVIEQFkdERgYqNf7JYQQb5v79+8rPewtWrQwmKdkyZKMGjUqxzqqVatGvXr1+PvvvwkLC6NGjRpER0ezZMkSypQpw9ChQ/PcHo1Gw+zZs/Hz82Pbtm1s27ZNSbO3t2fWrFlKDJDTsv/SpUsDUK5cOXx8fLCxsWHatGksXryYTp065fhg/CoZHRgFBQVhbm5OYGAgTk5OAAQHB6NSqZgwYQJ169alY8eONGnShD///FMCo7dQfHw8R44coVGjRkpQBFCkSBEGDRrEsGHDXqj+Tz/9VC8oyszMZPjw4VhYWOgFRYCyff3t27eNOseNGzc4ePAgH330kV5QBNCtWzfWr1/PwYMHiYuLo2zZskpa+/btlaAIoGbNmhQuXJjLly8bdX4hhHjVwsPD9X7ev38/6enpWFtbY2lpmS09r/W89957QNZqsSNHjjBhwgTS0tLw9PTMNm0iMTERyBqiM3S+IkWK8MMPPxASEsLly5cxNzdHrVbTqFEj5YG2YMGCue6H9DRPT0/mzJnDw4cPOX36NHXq1MlTuZfJ6MDo7Nmz1K5dWwmK7t27x4kTJ7C2tla+5CwsLKhWrRoHDhx4ua0VL4VuOaSzs3O2NBcXlxeu/9mloyYmJnz66adA1vb10dHRxMbGcv78eQ4dOgSQbRXa85w+fRogxx1da9asyalTp4iKitILjD744INseW1sbHjw4IFR5xdCiFfN1dVV7+fVq1cD0KxZM+X71hCtVktaWpoyzPVsPaGhoUDW+9JKlSrFhQsXAJg+fXqOda5fv57169dTu3ZtVq5cmS39s88+y3ZMt0mjLl6ArLlHsbGxlChRQu8hVcfU1JRy5coRHR1t9APzy2J0YJSamqo3k33fvn1kZmZSq1YtvV6CjIwMo7/sxOuhi+KfXZEAvJQt2A09GZw9e5YpU6Zw+PBhAMzNzalQoQLOzs5cvnw5123nDdEFMoUKFTKYXrx4cQC9BQKAwQmFKpXK6PMLIcTrppsTlFtQNHPmTH799Vfq1KnD0qVLDebRPRxXqFABS0tLatasmWN9Fy9e5O7du5QqVYpSpUqhVquVtN27dxMdHc0nn3xi8MWvu3fvztbePn36cPz4cUaOHGlwRCkzM1OZzqH7O/66GR0YlS1bVtkjAbIiT5VKpbc7ZnJyMidOnMjWcyDeDrox26SkpGxpzy6p1G0n/2zgoNvYKy8ePHhAnz59SEpKYtSoUdSrV4/y5ctjYWHBiRMn+PPPP429BCWoe3b1mY4u+LOzszO67ucxtIRWZGfoSVUYJvfKOP/G+5WUlERcXNYWBVWrVs0xX+XKlUlPT+fw4cNcvXo1W3pUVBQHDhzAxMSEZs2aUaxYsVxX5g4ePJjt27fTvn37bHvJ7d27l1WrVnHv3j38/Pz00q5du8aWLVswMzOjQ4cOyt/qOnXqcPz4cdatW4eXl1e2SdmbN2/m7t272NnZ5XkS+Mtm9Kq0jz/+mJiYGEaPHs2cOXPYtm0bZmZmNGvWDIBjx47Rv39/7t27l+smUuLNqVKlCiqVimPHjmVL++eff/R+1m3Z/mzAFBsbm+fzHTx4kISEBLp3706fPn1wcnJSem50XbhPB155ebdP5cqVATh69KjB9CNHjqBSqfK9Jb4QQrxNdL08lpaWBntndD799FMcHBxITU1l8ODBeg+PJ0+eZODAgcpLX8uVK/dCbdJtwrhixQplWgRATEwMAwYMICUlhU6dOumdp3v37lhbW3PhwgXGjBmjN41hx44dTJw4EYChQ4c+d8uAV8XoHiMfHx9OnDjBxo0blWN+fn7Y29sDWdFlQkICNWrUeO4GUeLNKFasGA0aNGDv3r1s375dCWofPHjAwoUL9fLq/gGGhYUp83kyMzPx9/fP8/l0G3U9O1587do15XxPL+s0M8v6WOa23UPp0qVxc3Pj0KFDrFmzhq5duyppQUFBHDt2jDp16lCyZMk8t1MIId5WuuGlEiVK5PrwaGFhwYIFC+jduzf//PMPw4cPZ+HChWRkZHDp0iUAGjdu/FLeh6nbi+7XX3+lZ8+eODo6YmFhwfnz58nMzMTd3Z2xY8fqlSlevDhz585lyJAhbNq0iR07dvDBBx9w584dbty4AUDfvn31/qa/bkYHRoUKFWLFihVs3bqVW7duUatWLb3urtatW1O6dGk6duz4xqI98Xzjx4+nS5cuDB06FA8PD0qUKEFYWFi29+K0aNGCefPmsXTpUq5cuULZsmXZt28f9+/fV5ZZPo+rqytlypRh06ZNJCYm4uTkxPXr1wkNDcXS0hKVSqW3saRub441a9Zw7949PD09Ddb73Xff0b17dyZOnMiOHTvQaDScO3eOffv2Ubx4cSZPnpzPuyOEEG8X3eowQ3sXPcvJyYk//viDn3/+ma1btxITE0OBAgVwdXWlffv2tGvXLk8983kxatQoKlSowO+//8758+fRarVUqVKFdu3a0aVLF4P7FzVs2JANGzbw448/sn//fqKjo7GxsaFx48b06tVLb7X0m5CvV4JYWFjkuOfLy9ggULx65cqVY+3atcyZM4d9+/aRkpJC/fr1GTJkiN6LWosWLcqKFSuYPXs2e/fuxdzcnAYNGjBy5Ej69++fp3NZWVnx66+/MnPmTMLDwzl69CilSpWiVatWDBo0CG9vb44ePcrDhw+xtramVq1adO/enU2bNrFq1Srq1auHg4NDtnodHR1Zt24dixYtYvfu3Rw5coTixYvj6enJwIEDlV5MIYR413Xv3t3gTtc5KVasGGPGjKFp06YvNB9r/vz5uaarVCo6duyYbduU53F0dGTatGn5bterpNK+wHKcEydOcPjwYW7cuIGTkxMdO3YkLCyM6tWrG1yGJ8S77t846TO/5F7lndwr48j9yru35V69Le3Ii3z1GMXFxTFixAi97cRbtmxJx44dWbRoEdHR0cyYMYOmTZu+tIYKIYQQQrxqRq9Ku3PnDp6enkRERODs7Ez//v31VhRVqlSJ1NRUhg0bpmzCJ4QQQgjxLjA6MFq8eDHXr19n2LBhBAUFZXuvyrRp05g6dSoZGRn89NNPL62hQgghhBCvmtGB0a5duyhfvnyuE2/btWuHRqPh5MmTL9Q4IYQQQojXyejA6NatW1SqVOm5+d5//30SEhLy1SghhBBCiDfB6MDIzs4uT7seX7p06aW8d0sIIYQQ4nUxOjCqU6cOUVFRytt5DQkJCSE6OjrXF90JIYQQQrxtjF6uP3DgQEJCQhgyZAienp5K8JOcnMyxY8fYs2cPv/76K+bm5vTr1++lN1gIIYQQ4lUxOjAqX748CxYs4Ouvv+bXX39l2bJlqFQqQkNDCQ0NRavVUrBgQaZNm4aTk9OraLMQQgghxCuRrw0e69evz7Zt2/jvf//LoUOHuHHjBhkZGRQrVoxatWrRuXPnPL3PRQghhBDibWJ0YLRx40acnJxwcnLC29sbb2/vV9EuIYQQQojXzujAaMaMGVhZWbFz585X0R4hhBBCiDfG6FVpDx48oHLlyq+iLUIIIYQQb5TRgVHdunU5fPgw8fHxr6I9QgghhBBvjNFDaf369WPcuHG0bNkSDw8PnJycsLW1xcTEcIzVsmXLF26kEEIIIcTrYHRg1KNHD1QqFVqtlvXr16NSqXLNL4GREEIIId4VRgdGbdq0eW4wJIQQQrwNMjMzCQoKYsOGDURHR5Oenk758uXp2LEjXbt2zfZ99vjxY1asWMG2bdu4dOkSGRkZlC5dmiZNmtCvXz+KFCli8DzR0dEsXLiQQ4cO8fDhQ0qXLk3z5s358ssvKViwYJ7a6uvry44dOzh27BjW1tZ6aevXr2fMmDF5qqd27dqsXLkyT3lFdkYHRtOnT38V7RBCCCFeqpSUFAYNGsRff/2FiYkJ5cuXJzk5mdOnTzNp0iSOHDnC7NmzleDo7t279OzZk7Nnz6JSqShdujSWlpbExsaydOlSgoODWb58Oe+//77eef755x88PT1JTk6mWLFiVKpUiXPnzrFo0SJCQ0NZtWoVNjY2ubZ17dq17NixI8d0e3t7atasmWO6VqslIiICgHLlyuX1FgkD8rXBoxBCCPG2mzFjBn/99RelSpXC399feRtDWFgYX3/9NcHBwTRq1IjWrVsDMHHiRM6ePUv58uWZO3cuGo0GgGvXrjF8+HCOHTvGsGHDWLdunRJMpaSk8NVXX5GcnIyPjw+DBg3CxMSE+Ph4Bg4cSGRkJD/88AOTJ0/OsZ1BQUFMnDgx12txd3fH3d09x3R/f38iIiJwdHRk7Nixxtwm8Yx8bfBojDZt2hh7CiGEEOKFXLlyhdWrV2NmZkZAQACVKlVS0ho3bkzv3r1ZtGgR69ato3Xr1ty4cYNt27ZhYmLCzJkzlaAIoHTp0syfP5+mTZsSGRnJkSNHqF27NpD1nRgfH4+Liwu+vr5KmRIlSrBgwQKaNWvG+vXr8fX1pXjx4nptTEpKYsaMGaxdu/aFrvXkyZMsXLgQExMTfvjhh+f2ToncGR0YjR49Ok9zjLRaLSqVSgIj8dZbtmwZ06ZNY9q0abRr1+5NN0cI8RL8+eefZGRk0K5dO72gSKddu3ZYWFhQqlQpAA4fPoxWq8XBwYEPP/wwW/5ixYrh7OzM4cOHOX36tF5gBNC2bdtsZcqUKUO9evXYs2cPO3fupHv37kpaVFQUffr04fbt29jY2DB06FCmTJli9HVmZmYyfvx40tLS6NatGzVq1DC6DqHP6MCoffv2BgOjjIwMkpKSOHXqFPHx8XzxxRfKB0cIIYR4nQ4cOADAJ598YjC9bNmyDBgwQPm5du3azJs3L8etZwAePXoEQHp6OpD1vRcZGQmAi4uLwTLVq1dnz549HD16VC8wiouL4/bt2zRq1Ijx48ej1WrzFRht3LiRM2fOUKhQIYYMGWJ0eZGd0YHR1KlTc03PzMxk1qxZrFixgj59+uS7YUIIIUR+RUdHA1C+fHmSkpJYt24dR48eJTk5mQoVKtC5c2cqVqyo5C9ZsiSfffZZjvVdvXqVqKgoAKXcjRs3SElJAbJ6hwzRHY+JidE77uDgwMqVK5UOhLi4OKOvMTU1lblz5wLQp08f7OzsjK5DZPfSJ1+bmJjg5+fH9u3bmTdvHgEBAS/7FEK8US2Hb3rTTXh3rDb+j/2/ltwr4+RwvzbPak1KSgp37twBsoIXLy8vvbc17Nu3j9WrVzNhwgQ6deqUp9PNnDmTtLQ0ihYtSt26dQGUc1hYWGRbXq9ja2sLZK14e5parc7TeXPz559/Eh8fj5WVFd26dXvh+kQWo18JkhcqlYoqVaooSweF8c6dO8eIESNwd3fH2dmZmjVr0qVLF7Zv3w7AL7/8gkajMThpLz4+nsqVK+Pt7a0cS0hIYPz48TRo0IDq1avTrVs3jh07hpeXF02aNMl3O//++2969epF3bp1qV69Oi1btuTHH38kNTVVyXPo0CE0Gg1BQUGsWrUKDw8PqlevTqtWrVi/fr3Beg8cOEDv3r1xdXWlRo0adO7cmW3bthnMGxkZyVdffYWbmxvVqlWjdevWrFmzBq1Wmy1vSEgInTt3pkaNGri7u7NkyRIyMzPzff1CiLfPw4cPlf//9ddfU6BAAQICAjh58iR79uzBy8uL9PR0JkyYoAy55Ua3VB9g2LBhWFpaAii9RQUKFMixrC7t8ePH+b6enPz2229A1nwp6S16eV7Zcv0LFy4Y/GISz3fy5Ek8PT2xsLCgadOmFClShJiYGEJDQxk8eDD+/v60aNGCGTNmEBwcTOfOnfXKb926lczMTGXX8cTERLp160ZMTAz169dHo9Fw8OBBevXqhZ2dHebm5vlq59GjRxkwYADvvfceX3zxBZaWluzfv5/Zs2cTExPD999/r5d/zZo1REVF8fnnn2Nra0tISAhjxozh6tWreqs5goKC+PbbbylSpAhffPEFVlZWhIaGMmTIEIYNG6Y3L2DPnj34+Phgbm6u3Ku//vqLiRMncvr0ab0lskFBQYwbNw57e3tatWrFo0eP8Pf3p1ChQvm6fiHE20kXsEDWvKCgoCBlb5+SJUsyZswYbt++zebNm5kzZ47SA2TIypUr+c9//gNAq1at6NChg5KWl4VIugevl70x8vHjx4mMjESlUtGrV6+XWve/ndGBUW4vj83IyCAhIYGVK1dy8eJF6tWr90KN+7eaN28e6enprF+/ngoVKijHg4ODGTZsGH/++SeNGzemTp06HDx4kISEBIoWLaqXz8rKSpl0uHDhQmJiYhg5ciR9+/YFsv6xfv3112zdujXHsfHnWbFiBWlpaaxevVr5o5OWlkbHjh3ZuHEjY8aM0Qs6IiMjmTdvnjKOP2jQIDp37oy/vz8tW7bE0dGRGzdu8N1331G+fHlWrVrFe++9B2Q9pXl5eTFv3jyaNGmCWq3m0aNHjB49GhsbG4KCgihbtiwAfn5+DB06lMDAQDw8PHB3d+f+/fv88MMPlCxZkrVr11KyZEkAevbsSY8ePfJ1/UKIt5OuRwegdevWBjc8HDBgAJs3b+bEiRPcvn0be3v7bHkWLlzIggULAGjUqFG2Oba64bOnA7Fn6XrPn27Ty6AbPahWrRoODg4vte5/O6MDI3d39+dGvlqtFjMzM3x8fPLdsH8zLy8v2rdvrxcUAbi5uQFw+/ZtIOvpZf/+/Wzfvl1Z7XD16lVOnDhBy5YtsbKyIiMjg82bN1OmTBm8vLyUukxMTBg5cmSuO60+j+5JKDw8XPnDY25uTkBAAAUKFMjWE+Pi4qI3udHe3p7+/fszbtw4tm7dysCBA/njjz9ITU1l8ODBSlAEWd3RgwcPpnfv3mzYsIFRo0axa9cu7ty5w8iRI5WgSHdtw4cPZ/v27axbtw53d3f27NlDUlISAwcOVIIigKpVq9KmTRt+//33fN8HIcTbIzw8nPT0dOWdngULFiQ8PDxbvoyMDExNTcnIyCAkJERvInZmZiZLl+rcqr8AACAASURBVC4lLCwMgFq1atGnTx9OnTqlV4fub3FKSgr79+83GPwcP34cyAqMDLVD59atW3plchueg6yRAQBnZ+dc6wWemy70GR0YlS5dOsc0ExMTrKysUKvV9OzZk2rVqr1Q4/6tGjRoAGT9Q4mKiiI2NpZLly4pH+6MjAwAmjZtyqRJkwgODlYCoy1btgBZQRNkrYS4d+8ederUwdTUVO88pUuX1gsSjNWxY0dCQkIYNWoUS5YsoUGDBjRs2JA6depgYWGRLb8usHua7jOiW+3xzz//AFlzjHSrSnSSk5MN5o2MjFSe6p5mamqq5NX9r7Ozc7Z8Li4uEhgJ8f+Eq6srkLUc/8qVKzg4OCjHnpaRkYGJiQkZGRlUrVqVKlWqAFk9PMOGDVOCovbt2zN58uRsfz91rKysSE5OpkSJEtkeZuF/2wZUqVLFYDt0nl6VVqNGjRwncwNcvnyZ69evA9C3b99ce/3Dw8NzPe/r8i4FZ0YHRrt27XoV7RBPuX79OpMnT2bXrl1otVpMTExwdHTE1dWV06dPK/msra1p0qQJwcHBxMfHU6JECYKDg7G3t1eGMRMTEwH0htqeVrx4cW7evJmvdrq7u7NixQqWLl3K/v37WblyJStXrsTOzg4fHx88PT2znetZxYoVA+DBgwdA1k6wQK6Byr179/Ty6oLB3PLev38fwOAfG5m0KMT/P9WqVePKlSvKA9Szrl27RlpaGiYmJkpgkZmZiZ+fHyEhIQB8+eWX+Pn55Xoe3aaPx48fNxgYnThxQmnPy6LrhSpbtmy+p0KInBkdGB05cgR7e3vKly+fa76IiAiio6PzvBRSZNFqtXh7e3P+/Hn69++Ph4cHlSpVokCBAiQkJBAUFKSXv1WrVmzZsoVt27bRsGFDzpw5g6enJ2ZmWb9a3dbwusDjWU+v3siP2rVrU7t2bZKTkzl69Ci7d+9mw4YNTJkyBQcHB713+/wfe3ceV1P+P3D8lYSSJYasyXavPYTsSxjLyJZ9CbOlkZkMBjMYYxkMY2eYsUc0ZRn8rNkGQ4qGxi6GJDSRUFrP74+65+u6t9UW3s/Hw4M+53PO+ZxPOr3vZzXWD68LWHTBiYWFBZAyeyyjjRB1eVevXp3u4EmAggULAv8Lpp6la4kSQrw7OnbsqL4bPTw8sLa21ju+fv16IKWbTDelfsGCBerYnecneqSlbdu2nDx5El9fX5ydnfWOhYWFcfz4cczMzNJdIymrdB+QpVfm1chyYDRw4EC6dOnCzJkz0823atUqjh49KoFRFl26dInLly/Trl07RowYoXcsJCQEQG+2X9OmTSlSpAgHDhxQf8HrZqNByuJmFhYWnD171uBe0dHRXL9+3WhLTmasWbOGBw8e4OHhgYWFBc2bN6d58+bUqlWLMWPGcOrUKb3A6Pn+efjfJx87OzsAtFotfn5+BAcHGwRG//77L97e3tSvXx9HR0d1L6N//vnHIDCKiopi8eLF1KhRgy5duqhL/J8+fdogr7FypWf7z12ylP99lVOa8N8GUldZk5n6cnR0pE6dOgQFBeHq6sqCBQvUQco7d+5Up7q7ubkBKe/XX3/9FYAePXpkKiiClKnyv/76K6dPn2bGjBmMGjWK3Llzc/fuXYYPH65OSHk+MHsRuqEBuk1xxcuVYWC0fft2dUyLzs2bN9PdTPbRo0f4+/unu7S6ME43Nkc3qE8nKipKnTKqW44eIHfu3HTs2BFvb2/+++8/ypUrpwYZkDIY2snJCW9vbzZs2EDfvn2BlCbjWbNmkZCQkO2yHj16lCNHjtCyZUu9/XnCwsIAw/Fo+/btIzAwkHr16gEpY6h++eUXLCws6NChA5DSArZ06VLmzZtH/fr11a62xMREpkyZwtGjR9V9j9q2bcuPP/7I8uXLadOmDeXLl1fvNWvWLHx9fdUJAC1atKBIkSJ4enrSsWNHNW9ISAi+vr7ZrgMhRM6UK1cu5s+fz6BBg7hw4QLt27enYsWKxMTEqON5vvrqK/WD0po1a9TfdRcuXFDflcY4Ozur0/YtLS2ZOXMmQ4cOZdWqVWzbto0SJUpw5coV4uPjqVat2kvf7V43UPtFxoiKtGUYGJ09exZPT091JpqJiQl///23+kk/LYqi0KWLfLLOKltbW2rVqkVgYCD9+vWjbt26PHjwAD8/P+Lj4zE3N1fHDel07tyZdevWcfXqVaMzAT08PNS1ffbv30+lSpUICAjg2rVr5MuXL9sB7PDhw/H398fFxYX27dtjbW3N1atXOXjwIBUrVlQHgOvkz5+fwYMH0759eywtLfHz8+O///5jypQpagBka2vL6NGjmTFjBp06dcLR0ZFChQrx559/EhISQqtWrdTrFixYkKlTpzJq1Ci6detGmzZtKF68OCdPniQ4OJiaNWuq29Lkz5+fKVOm8NVXX9GzZ0/atWsHwO7duylSpIjapSeEeHdYW1uzZcsWVq5cya5du7h58ybm5uY0bdqUwYMHqxNdIKU1WUe3/1lanl+KpkmTJmzatInFixdz8uRJLl++jLW1NR9++CHDhg1Tu/1fFt0q2i+zFUr8j4mSwSqMjx8/ZubMmWr3ja+vL+XKlaN+/frGL2hiQt68eSlXrhy9evV66Ws3vA8iIiKYM2cOx44d4+HDh5QoUYJatWrh5ubGzz//jJ+fH/v27dNbu6Jdu3b8+++/7NmzB1tbW4Nr3rlzh9mzZ3PkyBFiY2Oxs7Pjm2++wdXVlaJFi7J9+/ZslfXs2bP88ssvnDt3jvv371O8eHHatGmDm5ubOt1eFzy5uLhgY2PDihUriIqKomrVqgwdOlSvu03n8OHDrFy5kn/++Yfk5GTKli1Lt27d6N+/v8GMt6CgIJYtW0ZQUBCxsbGULl2a9u3b88knn6hjrHQCAgJYuHAhwcHBmJub06VLF2rWrMmIESOYPn063bt3T/d5pcsj86SuMk/qKmukvjIvp9RVTilHZmQYGD2vSpUqdO7cWe3WETnfzZs3KVGihEFAER8fT926dWnUqNEr3dPu2cDou+++e2X3eR3eph/uN03qKvOkrrJG6ivzckpd5ZRyZEaWB1/rBn2Jt8cXX3zB3bt32b9/vzo7C1L61BMSEoyuLySEEEK8j7K9V1pSUhIPHjwgISFBb5ZUcnIycXFx/Pfffxw8eJCxY8e+lIKK7Ovbty+TJ0/GycmJ1q1bY25uzvnz5/nrr7/QarXqekPGFklMS9WqVWnTps2rKrIQQgjxRmQ5MFIUhZ9++omNGzdmardgCYzevP79+1OsWDE8PT3ZuXMnMTExlCxZEldXV1xdXdVxYIsWLcr0NXWDnYUQQoh3SZYDIy8vL1atWgWAlZUVSUlJPHr0iDJlyhAdHa2uNFy2bFl1mwrx5n344Yd8+OGH6ea5dOnSK7m3g4PDK7u2EEII8TJleZ721q1bMTExYdGiRRw/fpwxY8YAsHz5cvz9/fH19aV8+fJEREToTYUUQgghhMjpshwYXbt2jWrVqqndKLVr10ZRFE6ePAmk7BuzePFi4uPjWb58+cstrRBCCCHEK5TlwCguLo4yZcqoX5crVw5TU1O9rpIKFSpQu3Zto9tQCCGEEELkVFkOjKysrPQ24sydOzclS5bkypUrevmKFStGeHj4i5dQCCGEEOI1yXJgpNuuQrfXDEClSpUIDg7W26X82rVrmJubv5xSCiGEEEK8BlkOjPr27Ut8fDy9evXCy8sLgI4dOxITE8PXX3/NsWPHmDp1KleuXKFq1aovvcBCCCGEEK9KlgOjpk2bMnLkSKKjozl16hQAH330EdWrV+fQoUN8+umnrFu3DjMzM7788suXXmAhhBBCiFclWytff/bZZ3Tp0oXIyEgATE1NWbduHStWrODs2bOUKFGCfv36UaVKlZdaWCGEEEKIVynbW4IUL16c4sWLq1+bm5vj7u7+UgolhBBCCPEmZDswAjhz5gwnT57kzp07VKlShZ49e3Lw4EHs7OwoUqTIyyqjEEIIIcRrka3A6NatW4wePZq///5bTXNycqJnz54sXryYK1euMGvWrAy3oBBCCCGEyEmyPPj6/v37DBw4kKCgIGrUqIGrqyuKoqjHK1euTHx8PCNGjOD8+fMvtbBCCCGEEK9SlgOjJUuWEB4ezogRI/Dx8cHDw0Pv+PTp05k2bRpJSUn8+uuvL62gQgghhBCvWpa70g4cOECFChVwdXVNM0/37t1Zs2aNbAkihBDvmQcPHtCwYcN08wwdOpQRI0aoX0dFRbFq1Sr2799PaGgoJiYm2NjY0L59ewYPHoyFhYXBNVauXMnMmTPTvc/evXspV66cXtqpU6f47bffCAoKIj4+nnLlytGlSxf69OljdFFiRVGwt7fnyZMnad7HycmJ2bNnp1sW8fbIcmAUERGBo6NjhvnKlSvHoUOHslMmIYQQb6nLly8DULhwYSpUqGA0T+nSpdV/h4aGMnDgQMLDw8mVKxc2NjYkJSVx5coVLl26xK5du1i7di1WVlZG71OxYkUKFSpk9D758uXT+3r9+vVMnTqV5ORkChYsSIUKFbh58yYzZsxg69atLF++nGLFiumdExYWxpMnT7CwsEhzCZry5cunUyPibZPlwKhw4cLcvHkzw3zXr19P8z+rEEKId5NuQ/FOnToxYcKEdPMqisLIkSMJDw+nTp06/Pzzz2rQdPnyZTw8PLh8+TITJkxg0aJFRu/z008/UaNGjQzLFRQUxLRp00hOTqZv376MGzeOvHnz8vTpUyZPnsymTZsYPnw4GzduNHofBwcHli5dmrlKEG+1LI8xatiwIRcvXmT//v1p5vHz8+PKlSs4ODi8UOGEEEK8XXQtOZUqVcow7+nTpzlz5gwWFhbMnz9fryVJo9Ewb948APbt20dYWJh6LDk5mZCQEExMTKhYsWKmyrVs2TKSkpJo3LgxkyZNIm/evEBKq9LkyZOxtbUlKCiInTt3Zvt5xLshy4GRm5sb+fLl46uvvmLmzJlqd1lMTAynT59m7ty5fP3115iZmfHpp59mu2BarZYuXbpkmC86OhqtVsvAgQOzfa/s2LlzJ1qtlurVq3Pv3r108+7YsYPQ0FD1a39/f7RarcGfqlWrUqdOHbp27cqSJUt4+vSp3nUyWyfPW7hwIVqtFj8/vyyf+7I4Ojqi1WrTzaMr5+bNm19TqYQQL5sukKhcuXKGeU+ePAlA7dq1sba2Njiu0WjUYOnZWc7h4eHExcVRpkyZTG1WnpSUxIkTJwAYPHiwwfHcuXPTq1cvALZv3270eSQwen9kuSutQoUKLFy4kK+//ppVq1axevVqTExM2L9/P/v370dRFMzNzZk+ffoLbQni7u7OBx98kO3zX7WtW7dibm5ObGwsW7ZsSXMw+qxZs1i+fDlbt241OFalShXatGmjfp2cnMyjR4/4888/mT9/PsePH2f16tWYmpoCOb9OhBDvN0VRuHLlCpC5QKJDhw7Y2NikO+xC9wExMTFRTdN90MxssPLgwQNiY2MBqF69utE8ukHawcHBeum6rrTMBHri3ZCtBR6bNm3K7t278fX1xd/fnzt37pCUlESxYsWoX78+vXv3Nhr9Z8Xw4cNf6PxXKTIykmPHjtGjRw/279+Pr68vn3/+OSYmJkbzpqVq1apGn/Pp06f07t2bkydPsmPHDrWVKCfXiRBChIaGEhMTQ7FixYiMjGT58uVcuHABQN0dwdbWVs1va2ur9/XzgoKC1Hfos0GQbpxrxYoV2bdvH/v37+f27dsULlyYhg0b4uzsrHaVPS8pKcloui7wioiIID4+njx58hAfH8+NGzfIlSsX5ubmLFq0iLNnz5KYmEiFChXo1q1bmoGWeHtlGBht3bqVsmXLYm9vr5depEgRPv/8cz7//PNXVricavv27SQmJtK0aVMANm7ciL+/f4ZTVDMrX758DBgwgPHjx/Pnn39mq/tMvDpOI/9400V4e3jdetMleHu8xXW1/eeUd5Su2+nRo0c4OTnpBSFHjx5lzZo1jB8/nj59+mR4zaSkJHU6fpUqVfRabHQtRl5eXixfvlzvvD179rB69WqWLVumzhazsrLCwsKCmJgYLl26ZPSD+9WrV9V/R0dH88EHHxASEkJiYiK5c+ema9euxMXFqXmOHTvGunXrcHV11Vt6QLz9MhxjNHbsWLy9vY0eCwgI4Nq1ay9UgIEDB+Lo6Mjhw4dxdHTEzs6Or776yuh4mlu3bjFq1CgaN25MnTp1cHd35/bt20avqygKGzZsoFu3btSqVYv69eszdOhQo6txHz16lEGDBtGoUSPs7OxwcnJi2bJlxMfHG7321q1bMTMzw8HBgY4dOwLg4+NjkM/R0ZEtW7YA0LVr10wtc6Cj26A3KipKTTNWJ7GxsSxYsID27dtjZ2eHo6MjP/zwA/fv30/3+uHh4bRq1YoaNWpw+PBhIP2xSI6OjtSrV0/9WjdOysfHh/Xr19OmTRvs7Ozo3LnzSx8jdO/ePSZOnEiLFi2oUaMGLVq0YOLEiQZju8aOHYtWq1U/oT7r+brTPevx48fp2bMnNWrUoF27dumuVSKESN/FixeBlFbvnj17smvXLoKDg9mzZw+9e/cmISGBSZMmcfDgwQyv9eOPPxIUFISJiQljxozRO6ZrMcqbNy/Tpk3jxIkTnDlzhpUrV6LRaLhx4wafffYZjx8/BsDU1JRmzZoBsHTpUr3dGgCePHnChg0b1K8TEhKA/3WjJSYm0rJlS7Zu3UpwcDAHDx7Ezc0NExMTli5dyvr167NTXSKHyvLg62cNHDiQZcuWvXAhHjx4gIeHB3Xr1qVbt256v4B17ty5Q58+fdixYwe1a9fG2dmZK1eupDnAe8yYMUyaNImEhAT69OlD+/btCQwMpE+fPhw/flzNFxgYyNChQ7l27RodO3akf//+mJqaMmfOHCZNmmRw3cuXL3PhwgWaNm1KwYIFqV+/PsWLF2ffvn08fPhQL6+Li4s6zqp37964uLhkuk50P/i6AMmY2NhY+vbty+LFi7G0tKRPnz5otVq8vLwYNGiQ+lJ43v379xkyZAgRERHMmzePFi1aZLpcz9uwYQPTpk3Dzs4OZ2dnoqKiGDduHAsXLsz2NZ918+ZNunXrhre3NxUqVGDAgAFUqFABb29vunfvrjeoPTtGjRpFvnz5GDhwIA4ODuTPn/+llFuI91H16tXp3bs3EyZM4IcffqBChQrkyZMHW1tbJk+ezIABA1AUJcOFGWfOnMm6deuAlMUgGzdurHe8WbNmODk54enpSY8ePbCysiJfvnw0adKE9evXU6JECUJDQ/Hy8lLPGTZsGHny5OHUqVN4eHhw7do1EhISOHfuHJ999pneGKbcuVM6U8qUKUP//v0ZNmwYCxYsoGrVquTJk4dSpUrh4eHB6NGjAZg/f77BZBnx9srWGKNnPR95Z0dMTAxDhgxh7NixatrUqVP18sydO5eIiAhmzJhBt27d1PNcXV2JiIjQy7tr1y7++OMPOnXqxMyZM9X/5J9//jk9evRgzJgx+Pn5kSdPHtauXUtCQgJeXl6ULVsWSPm00LNnT7Zu3cq4ceMoUKCAem1dC9BHH30EQK5cuejYsSOrV69m27ZterPjBg8ezMWLF7l48SJ9+/alatWqmaqPhw8fsmrVKoB0N+L99ddfuXDhAoMGDWLcuHHqGKdly5YxZ84cfHx8GDJkiN45jx8/5tNPP+XmzZvMmTNHb/B3dpw7d4758+fTvn17IOXl07t3b5YuXYqTk5PB+IH0AibdDJVnTZgwgf/++4+pU6fSs2dPNd3Ly4sffviB8ePHs2bNmmyXv2TJkqxZs4ZcuV7oM4IQ77VTp04BULBgQbVlVpf2rEaNGrFu3TquX7/Ojh07KFmypN7xpKQkVq5cqbYoOTo60rRpU4Nr9ejRA0jp8jJ2nxYtWuDt7c327dv1hoEMGzaMxYsXs3v3bnbv3q2mFyxYkC+++IIZM2YAKR+Ab968iYmJifquN3af6tWrY25uzsOHD9m4cSM1a9bMoKbeDGNlF2l74cDoZWnXrl2ax+Lj49m7dy+VK1dWgyIACwsLRo0apU6z1PH19QXgu+++U4MigLJly9KnTx+WLl3KX3/9RcuWLUlOTgZS/uPoAiMzMzN+++038uXLpxcUJScns2PHDszNzfW6xTp16sTq1avx8fHJ0rIBFy5c0AsUkpOTuXfvHgcPHiQyMpIOHTrQqlWrNM//v//7PywtLRk5cqTewO8BAwYQHR1tMGMjLi4ONzc3Lly4wE8//aQGMy+iTp06etcpWrQorq6ujB8/nl27duHm5qaX//lF2tJz584dTpw4Qb169fSCIoB+/fqxefNmTpw4wa1btyhTpky2yt+2bVsJioR4Qc+PQU1P0aJFiYyMpEiRInrnxcbG4uHhoS4B079/fyZMmGB0UsupU6fSvefjx4/x9vbm4cOHevns7e3p1KkTGzZs4OLFi5iZmVG3bl169OjBkydPmDFjBpaWljRp0iTTz1O5cmXOnj1L/vz5s1QPr0tGdfU6y/G2yDGB0bMLez1PN9PB2OqmNWrUwMzMTC/t3Llz5M2b12i/7/Xr14GUoKRly5b07NkTPz8/xowZwy+//EKzZs1o3rw5DRs2JE+ePHrn/vXXX9y7d4+OHTvqdbnUrFmT8uXLc+nSJc6ePUutWrUy9cy61iQdU1NTChQoQOXKlRk+fDi9e/dO89ynT59y48YN6tevbzD7In/+/GoT77NmzJjBvXv3yJ8/Pw0aNMhUGTNibBFP3fM/+2w6uj57YxYuXKgXOOnGgxnrWgWoW7cuwcHBXLx4MduBUXr/74QQWZeQkECuXLnUZUaep+tlePa9HR0dzeeff05QUBCQsjRJRrNwnz59arDlx/Oe/90AKd1jxt6PAQEBgOG0/KSkJJKTk41eC4w/j3i75ZjAKL3/4LqxO8bGf5iammJpaamX9ujRIxITE9NtndBds0WLFqxdu5YVK1bw119/4enpiaenJ4ULF8bd3V2vBUi3FtHOnTsNVkfV8fX1zXRg1K1bN7XpNqt05X/+2dNz7949HB0dOXDgANOmTWPBggXZuvezjI2B0u01lNYYp8zSnf9sq52xe79I335GL1YhROa1aNGCO3fu8PPPP9OpUyeD43fv3lUnhuj2UYuNjVWDoly5cjF+/Hj69++f5j0OHjzI8OHDMTMzw9/f3+ADLKBOwHh2VexDhw5x5coVWrdubXQPN11L1bMf9vr06cPff//NiBEjjK5VFx8fT0hIiN7ziLdfjgmM0qNb/OvRo0cGxxRFURfu0rGwsCB//vyZ3sS2QYMGNGjQgJiYGAIDAzl06BBbtmxh6tSp2NjY0KJFC548eYKfnx+WlpZqn/Pz5fDx8WHHjh2MHTvW6G7QL5Pu+mnNooqJiTEowxdffMGXX35J//792bNnD/v376d169bqcV2TtbFxY8/Xsc6z01d1oqOjgZR99V6ELhBOa2Xx5++TVvnTKnt26aYmi/TllCb8t8G7UleVKlXizp07bN261WhgpBs72aBBA4oWLQrAxIkT1aBo+vTpdO3aNd17VKtWjcTERBISEti3b5/B+/jJkyf8/vvvAHrd/H/++Sfr16/n4cOHjBo1Su+c27dv83//93/kzp1bHb8EKStvBwUFsWPHDj7++GODViFvb29iYmIoW7ZspvZrE2+Ht2JwhY2NDQUKFFCbWZ919epVo1tn3Llzx2BQNqR82pg7d67azbNmzRp1Px4LCwuaN2/OxIkT+f7774H/9Yvu2bOH2NhY2rdvz+TJkw3+TJkyhYYNG/LkyRN27dql3s9Y//jLUKBAAUqWLMmFCxcMlhWIj4+nSZMmfPzxx3rp1atXx8TEhO+//57cuXMzZcoUvcBK90P/fLAVHR2tt2zAs55fJRbg77//BsDOzi7rD/YM3WD1wMBAo8cDAgIwMTFRx1Lpyh8TE6OXLzObHgshXtwnn3wCwJEjR/j555/Vd1NSUhIrVqxQV/LXBSbHjh1j27ZtQMoCthkFRQDW1tbqGKDJkyfj7++vHrt37x5ffPEFYWFhVK1aFScnJ/VYhw4dAFi7dq3eOTdu3GDo0KHExcXRq1cvdawpwKBBgzAzM1M3stW9GxVFYevWrfz0009AyuxWGav47shUi5Gfn59ey4KOiYlJmseePf6izMzM1AFzq1atUmdaxcfH8/PPPxvk79atGwEBAUyZMoXZs2erTa337t1j0qRJ3Lt3D2dnZyBlDaMjR47QsmVLateurV5Dt2FhqVKlgP91oz37g/a87t27c/z4cXx8fNTr6wZ/69bFeJk6d+7MsmXLWLx4sd4CY2vXriUmJoZGjRoZPU+r1TJgwABWr17NvHnz+O6774D/NQUfOnRI7wW1dOlSdZD68/bt20dgYKA6DigiIoJffvkFCwsL9UWUXaVKlcLBwQF/f382bNhA37591WM+Pj6cPn2ahg0bUqJECb3yHzx4UC1PcnKy7IgtxGvSuHFjRowYwdy5c/n111/ZsGEDNjY23L59mwcPHpA7d251eQ+AlStXquf++eefHDlyJM1rDx06VF1aZPDgwTx8+JDg4GBcXFwoXbo0hQoV4sqVKyQkJGBjY8Mvv/yi18JTv359hgwZwqpVq3BxccHW1pY8efJw9epVkpOTadGiBd9++63ePStWrMjUqVP57rvv2LJlC7t376Z8+fL8999/akv2iBEjXspEFpFzZCowiomJMfgUnpljL7O1ZMSIERw/fpwZM2Zw9OhRKlasyPHjx4mKijIYfNy9e3cOHDjAnj17uHTpEs2aNSMxMZFdu3YRFRXFyJEjsbGxAVI+pfj7++Pi4kL79u2xtrbm6tWrHDx4kIoVK9K5c2fCw8MJCAigRIkS6Q5a/vDDD5k8eTJBQUGEhIRQsWJFdYXVGTNm0LhxY9zd3V9anbi6unLocuo59AAAIABJREFU0CGWLl1KQEAAdnZ2XLt2jUOHDlGzZk0GDRqU5rnDhw9n165drFu3js6dO1OzZk1atGhB8eLF2bVrF48ePaJKlSoEBQVx5coVNBoN4eHhBtfJnz8/gwcPpn379lhaWuLn58d///3HlClT1LFGL2Ly5Mn079+fSZMmsXfvXrRaLZcvX+bYsWMUL16cKVOmqHk7derE/PnzWbFiBaGhoZQpU4Zjx44RHR2tBrhCiFdr6NCh1K5dmzVr1hAUFMTly5exsrKiU6dOfPbZZ3p7aJ4+fVr9t7EegWc9u72ShYUFXl5erF+/nu3bt3Pt2jXu37+Pra0t7dq14+OPPzY6JnXMmDFUrFiRjRs3cvXqVRRFoVq1anTv3p0+ffoYHTDetWtXNBoNK1aswN/fnytXrlCgQAFat27N4MGDX9pEFpFzZBgYrV279nWUI0OFChViw4YNzJ8/n/379xMYGEjdunWZN2+ewewtExMTFixYwPr169m8eTM+Pj7ky5ePSpUqMWTIEL21e2rVqsW6dev45ZdfOHHiBPfv36d48eK4uLjg5uaGhYUFnp6eJCcn06lTp3SbS/Ply0fHjh3x9vbGx8eHsWPH0q9fP06fPk1gYCAhISEG6wq9iPz58+Pl5cWSJUvYvXs3Z86cwcrKigEDBuDh4WF0UKKOpaUlY8eOZcSIEUyYMAFfX1/y5MmDp6cns2fP5vjx4wQFBVGvXj02bNjAnDlzjAZGnTt3xsbGhhUrVhAVFUXVqlWZNm3aCy0a+SxbW1s2bdrE4sWLOXToEAEBARQvXpyBAwfi5uamjlMA+OCDD1i7di1z5szhzz//xMzMjGbNmvHNN9+kucmvEOLla9iwYaa2SMooGEpPnjx5GDJkSJbeqSYmJvTs2dNg+Y+MVKtWzWjvhHg3mSgvY4VG8d7RtbK5uLioXXHvg3dlkOzrIHWVeVJXWSP1lXk5pa5ySjkyQ0aLCSGEEEKkksBICCGEECKVBEZCCCGEEKneigUeRc7j4OCQ7vYeQgghxNtIWoyEEEIIIVJJYCSEEEIIkUoCIyGEEEKIVBIYCSGEEEKkksBICCGEECKVBEZCCCGEEKkkMBJCCCGESCWBkRBCCCFEKgmMhBBCCCFSSWAkhBBCCJFKAiMhhBBCiFQSGAkhhBBCpJJNZIUQ742QkBCWL1+Ov78/9+7dI1++fFSpUoUePXrQtWtXg/xJSUls2LCBzZs3c+3aNQDKly9Ply5dGDBgALlz/+8VeuvWLVq3bp3psmS0CfPw4cPZu3cvp0+fJn/+/Jm+7qeffsqRI0eYPn063bt3z/R5QogUEhgJId4LBw4cwMPDg7i4OPLmzUuFChWIjIwkICCAgIAAjhw5wuzZszExMQFSgqJhw4Zx8OBBAMqWLYupqSkXLlzg/PnzHDlyhKVLl2JmZgZA3rx5qVu3brpluHjxIjExMZQtWzbdfN7e3uzduzfLz7h582aOHDmS5fOEEP8jgZEQ4p3333//MWrUKOLi4ujVqxfffvst5ubmAPj5+fHNN9+wY8cO7OzscHFxAcDLy4uDBw+SP39+lixZQsOGDQE4ffo0bm5uHD16lOXLl+Pm5gZAsWLF2LBhQ5plCAwMxMXFhTx58rBo0aI08/n4+DBp0qQsP2NERAQzZszI8nlCCH0yxkgI8c7z8fHhyZMnVK9enR9++EENigDatGnDyJEjAVi9erWa/scffwAwdOhQNSgCqFu3Ll9++SUAW7duzdT9Hz16xDfffENSUhJfffUVVapUMZpn4sSJjB8/nuTk5Cw/46RJk3j48CH58uXL8rlCiP+RwCgHWbhwIVqtFj8/vyyfq9Vq6dKlyyso1cv3Is8pRHacPHkSgLZt25Irl+Frr2XLlgCEhYXx8OFDAO7evQuARqMxyF+9enUAbt++nan7z58/n7CwMLRaLYMHDzY4fuPGDdq1a4e3tzeWlpaMHz8+U9fV2blzJ35+fnTs2JGKFStm6VwhhD4JjHKQBg0a4O7uTvny5d90UYR4p3z11VfMmDGDNm3aGD0eGxur/jspKQmAEiVKAHDhwgWD/FeuXAGgVKlSGd7733//ZePGjQCMGzdOb8C2zr1794iMjKRly5Zs27aNVq1aZXhdnfv37zNlyhQKFy6c5YBKCGFIxhjlIA4ODjg4OLzpYgjxzqlduza1a9dO8/j+/fsBKFKkCFZWVgD07NmTs2fP8ttvv2Fvb0+DBg0AOH/+PPPnzwegX79+Gd57zpw5JCQk0KhRIxo1amQ0T4kSJfD09FTvcevWrUw/27Rp07h//z4zZ86kaNGimT5PCGGcBEZCZJHTyD/edBHeHl6Z/wX/Kmz/OePu5YiICJYvXw5Ap06d1FlpvXr1IjIykqVLl+Li4kLZsmXJnTs3//77L/ny5cPDw4NBgwale+3Q0FD27dsHpEyjT0vZsmWxt7fP7GOpDhw4wI4dO2jatKnR5QaEEFknXWmvwdixY9FqtURGRjJ69Gjq1atHgwYN+OKLL9QmeUh77E1AQACurq44ODhgb29Pnz59MjU+R3e9jz/+mLi4OCDtsUibN29Gq9XqDT4dOHAgzZs3JywsjKFDh1KnTh0aN27M6NGjMz22Ij1xcXHMmzcPR0dHatasSYcOHfDy8jLIl5ycjJeXF127dqVWrVrY29szZMgQjh07ppfP398frVbLtGnTDK6h+x7oukVu3bqFVqtl/vz5TJ06ldq1a+Pg4MCuXbte+LnE2yMmJoZhw4YRHR2NlZUVrq6uesdtbW0pU6YMiqJw8+ZNrl27RnJyMvnz56dw4cIZXn/9+vUkJyej0Who2rTpSy17dHQ033//PRYWFvzwww8v9dpCvM8kMHqNPvvsM06cOIGzszONGjXi0KFD9O3bl4sXL6Z5zh9//MGgQYMICAigefPmODs7Ex4ezrBhw/D19U3zPE9PTxYtWkSDBg1YsmQJefPmzVaZnz59iouLC9evX6dPnz7UqFGDbdu20adPH3VwanZNmzaNjRs30rx5c3r27ElkZCQ//PADa9euVfMkJyczYsQIfvjhBx4/foyzszNt2rQhODiYTz75hPXr179QGX7//Xd27dpF3759M+xuEe+WJ0+e4OrqypkzZzA1NWXWrFl88MEH6vFFixbh4eHBgwcPmDt3LqdPnyYwMJDZs2eTlJTEpEmTmD59eprXj4uLY9OmTQAZtixlx4wZM7h37x4eHh6UKVPmpV9fiPeVdKW9RlFRUfzxxx8UKVIEgD179vDll18ybdo0PD09DfI/fPiQKVOmUKhQIby8vNRB2UOHDqVLly7MmjWLLl26qAvM6WzdupVp06ZRt25dli5d+kLTdx8+fIiNjQ3r1q1Tr7Ny5UpmzpzJ3LlzX2jdlDx58uDr66v+MurRowfdu3fH19dXXUtm27Zt7N69m6ZNm7Jw4UIsLCyAlC6Kvn378uOPP9K8efMMF8xLS2RkJFu3bjU6fVq8/U6dOmU0PTo6mlmzZhESEoKJiQmff/45FhYWav6wsDAWLVqEiYkJw4cPx9raWv0AU6pUKUaPHs348eNZvXo1Wq2WcuXKGdzj9OnTREdHkzt3bqytrdMsi7GyRkREqP/++++/DX6Gg4OD2bRpE5UqVaJatWp658bExAApg74zuufb7F1+tpdN6iprJDB6jdzc3NSgCKBdu3bY29tz8uRJ7ty5Y5D/8OHDPHr0iBEjRujNVCtSpAjjxo0jLCyMmJgYChUqpB47cOAA3333HTVr1uS3337L0lYCafn666/1XsyDBg1i3bp17Nmzh8mTJ5MnT55sXbdnz556n9CrVauGtbU1oaGhatqWLVuAlDVadEERpIzJcHNzY/LkyWzdupXhw4dnqwzlypWToOgdZmzcTmhoKGPHjuXmzZvkzp2bmTNn0qlTJ708gYGBKIpCw4YN6du3r9HrHjx4kL1793Ljxg2jW2/o1kFq1qwZzZo1S7ecp06d0ivrs4Ova9eurfdz/OTJE0aPHo2ZmRlz5841WE5A93Nia2ubrXFLb4Pn60ukLafU1dsUnElg9BrVr1/fIK1WrVqcOnXK6L5Juk+oxrp3OnbsaJAWHh6Oh4cHiYmJ1KtXD0tLyxcus4mJCfXq1dNLMzU1pXr16uzdu5ebN29SqVKlbF3b1tbWIK1w4cJ6QeLFixextrY22iKk+2FPrysyI9IF8X65ePEin376KREREZibmzN//nxatGhhkC8sLAyAChUqpHkt3f/ftMbb6bYSadeu3QuWWt8///yjls/JySnNfOPGjWPcuHF069ZNVsQWIgskMHqNrK2tDdJ0LSaPHj0yOBYdHQ2Q6QDn4cOHVKxYkaSkJNauXUvnzp2pWrXqC5QYrKysjLYIpVfuzMrMuKfHjx/rtSo9q3jx4kDKOKhXWQbxbvj333/5+OOPiYyMpFChQixbtow6deoYzav7mXu2S+t5uoDI2M/n7du3uXfvHsBLX4KjQIEC6e7JptuPzdbWliJFihj9ACKESJsERq/R06dP9bYigP8FFlZWVly/fl3vmK5J/MmTJwbXio+PJ1euXHqLxRUpUoQ1a9Zw+fJlPv74Y8aPH4+Pj4/BSr+Kohhc79kF7p6lm832PF3Qplvz5VXJnz+/+gvmeboVinWzg3TTrLPyfNmRmSngIuc04UPK93/o0KFERkZiZWXF6tWr0+1CdXBwYMWKFRw9epS7d+8afKiJjIzk6NGjgPGW4PPnzwMpHyAyswhkVlSrVi3dPdm6d+/OuXPncHV1NdrFJ4RIn8xKe42Cg4MN0oKCgsidO7e6xcCzdGMHzp49a3BsxYoV2NnZqVsdQEoLSrFixWjSpAkdOnTgn3/+MRjUbWZmpg7OfNaz43qe9eTJE0JCQgzSz5w5g5WVVbYHPWdWlSpViI6O5vLlywbHAgMDAdSuPN0g9Kw8n3g/LF26lOvXr5MrVy7mz5+f4biy5s2bU716dTWgunbtmnrs1q1bDBs2jKioKCpXrsyHH35ocL6ue1fGrwnx9pHA6DVauHAhjx8/Vr/es2cP/v7+tG7d2uiaKG3atMHCwgJPT091TAGkzG7z9vYmf/78aU4vHzduHPnz52fevHmEh4er6RUqVODWrVt66yeFhYWluxnm7NmziY+PV79euXIloaGhdOvWDVNT08w9fDbpPvFOmzZNL+AJDQ1l8eLFmJmZ8dFHHwEpA6lNTU05ceKEXgvRoUOHOHfu3Cstp8i54uPj1WUd8uXLx7x58+jbt2+afyIiIjAxMWHhwoWUK1eO8+fP07FjRzp27Ej79u1p27YtQUFBlClThiVLlhjd4kPXBafbVkQI8faQrrTX6ObNm3Tt2pWWLVty9+5d/Pz8sLa2ZuzYsUbzFy5cmIkTJ6oDKFu3bk3+/PnZvXs3ERERLFq0KM0ZYdbW1gwfPpwZM2YwefJkfvnlFyBlNd8pU6YwcOBAOnXqRHx8PLt27UKj0agtMM87ffq0uvZSSEgIR48epXLlygwbNuzlVEw6unTpwoEDB9izZw+dO3emefPmxMTEsH//fh49esSECROwsbEBUroS27Rpw549e+jZsyctWrQgNDSUAwcOYG9v/1bNihAvz6VLl9Qu65iYGE6fPp1ufl33cenSpdm8eTOrV69WZ58BVKxYkbZt2zJkyBAKFixo9BpRUVGA8XGFQoicTQKj12j+/Pls3LiRTZs2YW5uTteuXfHw8Ej35dmtWzesra1ZtmwZe/bsITExkWrVqjFt2jSjs2meNXDgQLZs2aIGFu3atWPAgAEkJSXh5eXFxo0bKVmyJK6urjRq1CjN8Qhr1qxh1qxZeHt7U6hQIVxcXBg+fPhLmfWWERMTE+bNm8f69evx9fXF19cXc3NzateuzSeffELDhg318v/4448UL16c3bt34+npSeXKlVmwYAE3b96UwOg9VbNmTaOzPjPD0tISd3d33N3ds3Sebi+17CpTpky2y7x58+YXurcQ7zsTxdhIVfFSjR07li1btrB169YXniX2Og0cOJCTJ08SEBCQ5ifj901OGlCc00ldZZ7UVdZIfWVeTqmrnFKOzJAxRkIIIYQQqaQrTbyQW7duqatTZ0abNm3eqlYzIYQQ7xcJjMQL0e0plVmlS5eWwEgIIUSOJYHRazBjxoy3ckl+YxvbPs/BwSHbg0SFEEKInEbGGAkhhBBCpJLASAghhBAilQRGQgghhBCpJDASQgghhEglgZEQQgghRCoJjIQQQgghUklgJIQQQgiRSgIjIYQQQohUEhgJIYQQQqSSwEgIIYQQIpUERkIIIYQQqSQwEkIIIYRIJYGREEIIIUQqCYyEEEIIIVJJYCSEEEIIkUoCIyGEEEKIVBIYCSGEEEKkksBICCGEECKVBEZCCCGEEKkkMBJCCCGESCWBkRBCCCFEKgmMhBBCCCFSSWAkhBBCCJHKRFEU5U0XQoi3xalTp950EYQQ4q1kb2//pouQKRIYCSGEEEKkkq40IYQQQohUEhgJIYQQQqSSwEgIIYQQIpUERkIIIYQQqSQwEkIIIYRIJYGREEIIIUQqCYyEyEBiYiKrV6+mY8eO1KpVi9atW7N48WISEhLedNGyLSIigokTJ9KiRQtq1KhBkyZNGDVqFKGhoQZ5t27dSteuXalduzbNmzdn+vTpPHnyxOh1Dx06RO/evalTpw6NGjXi22+/JTIy0mjeoKAgBg8eTP369WnQoAFffvml0fsDXL16lS+++IJGjRphb2/PJ598wrlz57JfAS9g5syZaLVa/P39DY5JXaXYtm0bPXr0wM7OjqZNm/Lll19y/fp1g3zve309ePCA77//nmbNmlGjRg0cHR356aefiI2N1cuX1XdQTqjXt5msYyREBiZOnIi3tzf29vbUrVuX06dPc+rUKdq1a8eCBQvedPGyLCIigp49exIeHk6TJk3QarVcv36dQ4cOUahQIby9vbG1tQVg2bJlzJkzB61WS/Pmzbl8+TKHDx+mTp06rF27ljx58qjX3bFjByNHjqRs2bJ8+OGHhIeHs3v3bsqUKcOmTZsoWLCgmjcgIIAhQ4ZQqFAhPvroIx49esSOHTuwsLBg06ZNlClTRs0bEhJCnz59SE5OxsnJCRMTE7Zt20ZCQgLr1q2jVq1ar63uzp49S58+fUhKSmLt2rU4ODiox6SuUsydO5elS5dia2uLo6Mjd+/eZffu3VhaWrJ582a1vO97fT158oQePXpw7do1HBwcqF69OkFBQQQFBVGnTh3WrVtH7ty5gay9g3JCvb71FCFEmk6dOqVoNBpl+PDhSnJysqIoipKcnKx88803ikajUQ4cOPCGS5h1EyZMUDQajbJy5Uq99D/++EPRaDSKq6uroiiKEhYWplSrVk3p3bu3Eh8fr+abN2+eotFoFE9PTzXt8ePHSoMGDZTWrVsrjx49UtN9fHwUjUajzJgxQ01LTk5W2rVrp9SrV08JDw9X0//66y9Fq9Uqw4cP1yvXkCFDlGrVqinnz59X0y5duqTY2dkp3bt3f8HayLy4uDilU6dOikajUTQajXLixAn1mNRVijNnziharVYZMGCAEhsbq6bv2rVL0Wg0ytixYxVFkfpSFEVZsWKFotFolKlTp+qVf+TIkYpGo1E2b96sKErW3kE5pV7fdtKVJkQ61q9fD4C7uzsmJiYAmJiY8PXXX2NiYoKPj8+bLF62+Pn5UaRIEQYNGqSX3rlzZ2xsbDh69CjJycl4e3uTmJiIq6srZmZmar6hQ4diaWmp9+z/93//R1RUFIMHD8bS0lJN79GjB+XLl2fz5s0kJSUB8Ndff3H9+nV69OhBiRIl1LyNGjWiSZMm+Pn58eDBAwD+/fdfjh07RuvWralataqaV6PR0LlzZ/755x8uXLjwcisoDUuXLuX69es0btzY4JjUVQrdz8vkyZPJly+fmt6+fXt69+6NjY0NIPUFEBwcDICzs7OaZmJiQs+ePQH4+++/gay9g3JCvb4LJDASIh2BgYFYWVmh0Wj00q2trbG1tSUgIOANlSx7kpKScHV1xd3dnVy5DH/88+TJQ0JCAgkJCeqz1a9fXy9P3rx5qV27NhcvXuTRo0cAat5nu5Z0GjRoQFRUFFeuXMkwr4ODA0lJSeqedBnlBTh58mQmnvzFXLx4kV9//RVXV1cqVapkcFzqKsWff/6JRqOhfPnyBscmT56Mm5sbIPUFULhwYQBu376tl3737l0AihQpAmTtHZQT6vVdIIGREGmIj4/nzp076qfc55UuXZro6Gju37//mkuWfaampgwaNIj+/fsbHAsJCeHatWvY2NiQN29ebt68yQcffKD3aVKndOnSAOqAWt0AzLJlyxrk1Y09yExe3XX//fffLOd9VZKSkvj2228pV64crq6uRvNIXUFkZCT379+ncuXKhISE4O7uTr169bC3tzcYpCv1ldJSZGZmxvTp0zl16hSxsbH4+/sze/ZsChQogLOzc5bfQTmhXt8FEhgJkYaoqCgAChQoYPS4Ll33CextlpyczJQpU0hOTqZXr15AyvNn9OyPHz8GUmbX5MmTR6/7REf3ktbl1dXrswM7n8+rq9P08r6u+l+xYgUXLlxg6tSpegNXnyV1Bffu3QNSWjx69uxJWFgYzs7O2Nvbs2fPHnr37k1YWJha1ve9vmrUqMGqVat4+vQp/fr1o3bt2ri4uGBqasqGDRsoU6ZMlt9BOaFe3wUSGAmRhsTERIA0fxnq0uPi4l5bmV4FRVGYOHEix48fp0aNGurYo8TExEw/e1by6qYYG8uvS4uPj89y3lfh+vXrLFq0iH79+lGnTp0080ldQUxMDJDS7dKmTRt8fX0ZN24cv/76K+PHjycyMpIff/wRkPqClBa2OXPmEBERQatWrfj4449p0KABt2/fZuLEiURHR2f5HZQT6vVdkPtNF0CInEr3SSqttUJ0LwJzc/PXVqaXLTExkQkTJrB582bKli3LkiVL1Bddvnz5Mv3sWc0Lxuv1RfK+bIqi8N1331G0aFG+/vrrdPO+73UFqGPWTE1N+fbbbzE1NVWP9e/fnzVr1nD48GFiY2OlvoCRI0dy+vRp5s6dS8eOHdX01atXM336dCZMmMD333+fZhmNlTMn1Ou7QFqMhEiDpaUluXLlUpuTn6drOk6r6Tqni42N5YsvvmDz5s3Y2tqydu1arK2t1eMFCxZMs3n8+WcvWLAgcXFxRj816urv2bzPXiO7eV91/a9fv55Tp04xadIk8ufPn27e972unr126dKl1YHFOrly5UKr1ZKQkMDt27ff+/q6c+cOx48fp379+npBEcDgwYOpVKkSe/fuxczMLEvvoJxQr+8CCYyESEOePHkoVaoUt27dMnr81q1bWFlZGfwSeBs8fPiQQYMGcfjwYapVq4aXlxelSpXSy2Nra0tkZCRPnz41OD8sLIxcuXJRrlw5NS9gtK50abqZSlnJq/s7M3lftj179gDw+eefo9Vq1T9r164FwMXFBa1Wy61bt977uoKUgbmmpqZptkLouoXMzc3f+/oKDw8HoEKFCkaPV6xYkeTkZO7du5eld1BOqNd3gQRGQqTD3t6eiIgIg+0M7t69y40bN6hdu/YbKln2xcXF4erqypkzZ2jQoAGenp4ULVrUIJ+9vT3JyckEBgYanP/3339TqVIldeClvb09gNHlC/z9/SlQoAAVK1bMMO/JkyfJlSuXuuJwRnmBV/Y96NatG+7u7gZ/7Ozs9I4XLFjwva8rSJkSXqNGDcLDww1mKCUmJnLx4kUKFy6MtbX1e19fH3zwAZD2TK4bN25gYmJC0aJFs/QOygn1+k540ytMCpGTHTt2TF11NikpSVGUt3/l6x9//FHRaDRK79699VYnfl5ISIhStWpVpXfv3kpcXJyabmwV3QcPHih16tRR2rRpozx48EBNN7aKbmJiotKyZUulQYMGSmhoqJqe1iq6ffr0UapXr66cPXtWTXsTK1/rTJ061WDla6kr/Wf49NNP9VZeXrZsmaLRaJQff/xRURSpL0VRlG7duilarVbZt2+fXvrvv/+uaDQa5ZNPPlEUJWvvoJxSr2872StNiAyMGDGCnTt3UqtWLRwcHAgKCiIwMJB27doxf/58dTXat4FuBkxCQgLOzs6ULFnSaL7PP/+cvHnzMnv2bH777TcqVqxIq1atuHr1KocOHaJu3bqsWbNGb5bKhg0bmDRpEiVLlqRDhw7cvXuXXbt2YWNjg7e3t16X46FDh/jiiy8oUKAATk5OxMTEsH37diwtLfn999/11kv5559/GDBgACYmJjg5OWFqasq2bdtITEzE09PztX9SnTZtGmvXrjXYK03qKmXAuru7O35+flSqVInmzZsTEhLC4cOHsbW1xdfXVx2L8r7X18WLFxk4cCCPHz+mVatWlC9fnkuXLnHkyBGKFSvGhg0b1LJm5R2UE+r1bSeBkRAZSEhI4Ndff2XLli3cvXuXUqVK0blzZz777LM0p7vmVH5+fgwbNizDfAEBARQsWBBFUfDy8sLLy4ubN29SrFgx2rZti7u7u9HBljt37mT58uVcvXqVQoUK0bRpU0aMGEHx4sUN8v71118sWrSI8+fPY2FhQb169fj666/V8QzPOnfuHHPmzOH06dOYmZlRs2ZNPDw8qFmzZrbq4UWkFRhJXaVITExk3bp1+Pj4cPPmTQoXLkzr1q356quvsLKyUvNJfaUsyLh48WKOHTvGgwcPKFq0KC1btsTd3V3vubLyDsop9fo2k8BICCGEECKVDL4WQgghhEglgZEQQgghRCoJjIQQQgghUklgJIQQQgiRSgIjIYQQQohUEhgJIYQQQqSSwEgI8V6RFUpyDvleiJwo95sugBDi3eLv74+Li0um8k6fPp3u3bu/4hKlePToEfPnz6dmzZp06dLltdzzRTg6OhIWFsbhw4cpUaLEmy7OS5WUlMTGjRsqJGdGAAAMq0lEQVS5ceMG33777ZsujhB6JDASQrwSFhYWtG7dOt08NjY2r6k08NNPP/H7778zffr013ZPYdzOnTuZPHky3bp1e9NFEcKABEZCiFfCysqK2bNnv+liqJKTk990EbJk9erVJCQkqDuxv0vetu+FeL9IYCSEEDnQ62xNE0L8jwy+FkLkGCEhIYwePZqmTZtSo0YNHB0dmTp1KpGRkUbzHz16lGHDhqn569atS48ePVi3bp1eq4RWq8XX1xeAcePGodVq8ff3B1LG8mi1Wu7cuWNw/e+++w6tVsvmzZvVtLFjx6LVagkICGDo0KHUqlWLxo0b6+XJ6nMYY6xcjo6ONGnShNjYWGbNmkXLli2pVasWTk5O7NixA4Dbt28zYsQIHBwccHBw4JNPPuHSpUt61164cCFarRY/Pz+2b9+Ok5MTtWrVonXr1vz00088fPjQaJlOnz7NsGHDaNiwofpckyZNMqi7W7duodVq+fLLL9m+fTvNmzenVq1aODs706dPH7755hsAtmzZglarZeHCheq5UVFRzJs3j65du1K3bl1q1KhB8+bNGT16NNeuXdO7z+bNm9Fqtaxbt47AwEAGDx6Mvb09derUYfDgwQQEBBh9jmvXrjF+/HhatWpFrVq1aNeuHdOmTeP+/fsGeV/G91K8XSQwEkLkCEePHsXZ2Zlt27ZRtGhRHB0dyZMnD56enjg7OxMaGqqX/7fffuOTTz7h8OHDVKpUCUdHR2xtbQkODmbKlCnMnDlTzevk5KS2wNSpUwcnJ6cX7qIaP348QUFBNG/eHHNzc6pWrZqt58iqxMREBg8ezLp166hSpQrVq1fn8uXLjBw5kvXr19OjRw9OnTqFvb09hQsX5ujRo/Tr14+IiAiDa/n6+jJq1CiSkpJo2bIl8fHxrFixggEDBhAVFaWXd/369fTv3x8/Pz/KlSuHo6MjuXPnZsOGDXTt2pVz584ZXP/8+fOMGTOGUqVKUb9+fUqXLk2LFi2oU6cOAGXLlsXJyQmtVgvAf//9h7OzM7/88gsxMTE0btwYBwcH4uLi2LZtG7169SI8PNzgPkePHsXFxYVbt27RqFEjSpYsyfHjxxkyZAjnz5/Xy/vXX3/h7OyMj48PBQoUoGXLlgCsXbuWXr166QVHr/p7KXIoRQghXqITJ04oGo1GadWqVabPiYyMVOrXr69Uq1ZN2bt3r5qenJysLFmyRNFoNErv3r3V9Dt37ijVq1dXHBwclBs3buhda8+ePYpGo1Hs7OyU+Ph4Nf3bb79VNBqNsmnTJr38rVq1UjQajRIeHm5QLmPnjBkzRtFoNIq9vb1y+/ZtRVEUJSkpKVvPkR5j5dKltWjRQgkNDVXTp0+frmg0GkWj0Shubm7K06dPFUVRlISEBKV///6KRqNRVq1apeZfsGCBmn/GjBlKcnKyoiiKEhsbq3z22WeKRqNRfvjhBzX/uXPnlCpVqih2dnbKsWPH1PSkpCRl4cKF6vc7Li5OURRFCQ0NVa//448/6uVXFEXZunWrotFolDFjxug986RJk9RzdGVSFEV59OiR0qdPH0Wj0ShLlixR0zdt2qTeZ86cOUpiYqJa36NHj1Y0Go0ybtw4Nf/jx4+Vpk2bKhqNRvHx8VHTExMT1e/1xIkTFUV5ud9L8XaRFiMhxCsRFhaGVqtN84+uKwtSWi4ePnzIgAEDaNu2rZpuYmKCm5sbNWvWJCgoiKCgIAAiIyNp27Yt7u7uBmNxPvzwQ6ysrIiNjeXBgwev7Pnatm1LyZIlAciVK1e2niO7PvvsM8qUKaN+3bFjR/Xf3333HXnz5gUgd+7ctGnTBoCbN28aXEej0TB69GhMTEwAyJcvH9OnT8fMzIwtW7YQHx8PgKenJ8nJybi5udG4cWP1/Fy5cuHu7k6DBg0ICwtj586dBvd4dukGXT2lxcrKimbNmjF8+HC1TACWlpZ06tQJwGiLUcmSJfnqq68wNTUFUuq7X79+AAQHB6v59u/fz71792jXrh09evRQ001NTfnmm2+wsbEhOjoaeH3fS5HzyOBrIcQrkdF0/We7snRBkoODg9G8TZo0ITg4mICAAOrUqUO1atWYO3euXp6EhARu3LjBmTNnSEpKUtNeFV33z7Oy+hzZZWdnp/e1lZUVAAULFqR06dJ6xwoUKABAXFycwXU6dOhgEKwULVqUOnXqcPLkSYKDg7G3t1fH6nTo0MFoeT766CNOnjxJQEAAXbt21bv38+VJz5dffmmQdv/+fS5dukRgYCBg/Htas2ZNg+fQ/f+KiYlR006ePAlAq1atDK5RqFAh9u3bp379ur6XIueRwEgI8UpkZbq+rhXAzc0tU/kgZazNzp072blzJ1euXCE8PFwNiHStDcorXFm5cOHCaZYvK8+RHYX+v737C2nqDQM4/v2ZCxRBKzIxo2EyBprQv0EUK+kiNrKLgoRoJkERMjAIK5HsyqKCCjJ2EQnRKnCgQX+sCzWaUiSKjfXPMq2GZTMKlhXk2u9iO8vpma1aTeH53Og5OzvnvDwX5+F5n/csPT1iWxmv2j2NrbyMt3DhQtX9ygsl3717F/E3WpKjVK+Gh4cnvc9YvHr1CrvdTnd3N/39/Xz69AmYPKZK8jdWcnLyhOOVPqtYXpj5r2Ipph5JjIQQCackNOvWrSM1NTXqcXq9HghWASwWC263m9TUVAoKCli7di06nQ6DwcDOnTvj0hg72ft21BKOXx3H79JoNH/0fUW0qS0lmVCmpn6WYCrjnjlzZkznj+bq1avs378fv9+PVqvFaDSyaNEiFi9ezNu3b6mpqVH93mTJ31ijo6Mx38u/iqWYeiQxEkIkXGZmJgMDA+zYsYPly5f/9Pj6+nrcbjdGo5GTJ0+SlpYW8bnP54v52spDVe2hqfSbxOpXx5FoQ0NDqvsHBweBH5WVzMxMPB4PHo9Htcrk8XiA4DTc7xoZGeHQoUMkJSVhs9lYs2ZNxOcXLlz47XMr5s6dC0Qf9/Xr19FoNBiNxmkXSxE/0nwthEg45cFz584d1c+rqqrYvHkzLS0tADx48AAINvaOT4rcbnd4qfnYSke0qoJSDRg/DeT3+yMad//GOBLN6XRO2Of1enG5XMyaNYv8/HwAVqxYAcDNmzdVz9Pc3AyAwWCI6bpqsejr62NkZIT8/PwJSRFAR0cH8GdvzV66dCmgHp+vX79SXV1NdXU1M2bMmHaxFPEjiZEQIuFKSkpISUmhvr4+ogEWgi/xa2pqore3N9x0rKwGa2trizj2xYsXVFZWhrfHNhwrK7XGV5N0Oh0QrEgoidT37985ceJE1MpCvMaRaO3t7TQ0NIS3P3/+zIEDB/j27Rvbtm0LT6Up/9tsNu7evRs+PhAIUFdXR2dnJ/Pnz1dtalajFgulOtXb2xsxDer3+7HZbOFYqzWRx8psNpORkUFzc3M4mYNgtbC2tpYvX75gMpnQaDTTLpYifmQqTQiRcFlZWRw5coTKykqsVis6nQ6tVsvLly95+vQpSUlJHDt2LLzSaOvWrTQ2NnLx4kXu379Pbm4uXq+Xnp4eNBoNOTk5eDwevF4veXl5wI9G4zNnztDV1cX27dtZtmwZpaWl3Lp1i2vXrvH48WPy8vJ4+PAhQ0NDmEymiAdovMeRaAsWLODgwYM0NDSQnZ1NV1cXw8PDrFy5kl27doWPKygooKqqitraWsrKyliyZAnz5s3jyZMnDAwMMHv2bE6dOkVKSkpM11Vi0drayu7duykqKqKkpASz2cyNGzcoLi7GYDCQnJyMy+UKx/H58+cTKnu/Ii0tjePHj2O1WtmzZw/nzp0jOzubR48e8fr1a3Jzc8Nv5Z5usRTxIxUjIcSUYDKZcDgcbNiwgQ8fPtDW1obP52P9+vU4HI6IpeJ6vR673c7q1at5//49TqeTjx8/UlxcTGNjIxaLBYisKG3ZsoWNGzcyOjqK0+nk2bNnQHDp+/nz51m1ahVv3ryhvb0drVbLpUuXoi7Vjtc4Em3Tpk0cPXoUn8/H7du3ycjIYN++fZw9e3ZCI7XFYsFut1NUVER/fz+tra0EAgHKysq4cuUKhYWFMV9Xr9ezd+9e5syZQ0dHB93d3QAcPnwYq9VKVlYW9+7dw+VykZOTQ01NDU1NTaSnp9PT06P60x2xMhqNOBwOzGYzg4ODtLS04Pf7KS0t5fLlyxFTs9MpliJ+/gv8zfWsQgghppzTp09TV1dHRUUF5eXlib4dIaYUqRgJIYQQQoRIYiSEEEIIESKJkRBCCCFEiPQYCSGEEEKESMVICCGEECJEEiMhhBBCiBBJjIQQQgghQiQxEkIIIYQIkcRICCGEECLkf44g1ZKGwQ7tAAAAAElFTkSuQmCC">
            <a:extLst>
              <a:ext uri="{FF2B5EF4-FFF2-40B4-BE49-F238E27FC236}">
                <a16:creationId xmlns:a16="http://schemas.microsoft.com/office/drawing/2014/main" id="{045F2605-4F18-4F4B-9668-BB48E5E7DF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B7AFC2F3-4A5E-4436-912D-659FE4B1BA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5712" y="1189892"/>
            <a:ext cx="8543247" cy="478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00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Six rate codes: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Standard metered fare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Trips to/from JFK Airport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Trips to Newark Airport</a:t>
            </a:r>
          </a:p>
          <a:p>
            <a:pPr lvl="2"/>
            <a:r>
              <a:rPr lang="en-US" dirty="0"/>
              <a:t>Uses standard metered fare (everything from 1 applies)</a:t>
            </a:r>
          </a:p>
          <a:p>
            <a:pPr lvl="2"/>
            <a:r>
              <a:rPr lang="en-US" dirty="0"/>
              <a:t>$17.50 Newark Surcharge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5E19653-32AE-4830-96B6-0D1BA323B51F}"/>
              </a:ext>
            </a:extLst>
          </p:cNvPr>
          <p:cNvSpPr txBox="1"/>
          <p:nvPr/>
        </p:nvSpPr>
        <p:spPr>
          <a:xfrm>
            <a:off x="3623496" y="5973059"/>
            <a:ext cx="494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http://www.nyc.gov/html/tlc/html/passenger/taxicab_rate.shtml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6273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736728-D6D3-464A-9C8C-B2869A7EE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Ratecode</a:t>
            </a:r>
            <a:r>
              <a:rPr lang="en-US" dirty="0"/>
              <a:t> 4 model evaluation</a:t>
            </a: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DD652F46-8412-4223-8FEC-EF2657DE0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846" y="1109663"/>
            <a:ext cx="9008533" cy="5067300"/>
          </a:xfrm>
        </p:spPr>
      </p:pic>
    </p:spTree>
    <p:extLst>
      <p:ext uri="{BB962C8B-B14F-4D97-AF65-F5344CB8AC3E}">
        <p14:creationId xmlns:p14="http://schemas.microsoft.com/office/powerpoint/2010/main" val="32162704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736728-D6D3-464A-9C8C-B2869A7EE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Ratecode</a:t>
            </a:r>
            <a:r>
              <a:rPr lang="en-US" dirty="0"/>
              <a:t> 4 model evaluation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5EF0924-C3D5-4441-A910-F5F4F8155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6203" y="1180222"/>
            <a:ext cx="9059593" cy="449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957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736728-D6D3-464A-9C8C-B2869A7EE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Ratecode</a:t>
            </a:r>
            <a:r>
              <a:rPr lang="en-US" dirty="0"/>
              <a:t> 4 model evaluation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6B581E30-68B1-4145-A090-B97646D35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846" y="1109663"/>
            <a:ext cx="9008533" cy="5067300"/>
          </a:xfrm>
        </p:spPr>
      </p:pic>
    </p:spTree>
    <p:extLst>
      <p:ext uri="{BB962C8B-B14F-4D97-AF65-F5344CB8AC3E}">
        <p14:creationId xmlns:p14="http://schemas.microsoft.com/office/powerpoint/2010/main" val="15307244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736728-D6D3-464A-9C8C-B2869A7EE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Ratecode</a:t>
            </a:r>
            <a:r>
              <a:rPr lang="en-US" dirty="0"/>
              <a:t> 4 model evaluation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7A2A33E-4962-4A61-B578-F5430C2E5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456CCE7-2B83-4867-A0B5-723DEC100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387" y="1280576"/>
            <a:ext cx="8567225" cy="446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207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736728-D6D3-464A-9C8C-B2869A7EE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Ratecode</a:t>
            </a:r>
            <a:r>
              <a:rPr lang="en-US" dirty="0"/>
              <a:t> 4 model evaluation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6964B298-C811-4B9C-AB6B-8D1849CD5A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846" y="1109663"/>
            <a:ext cx="9008533" cy="5067300"/>
          </a:xfrm>
        </p:spPr>
      </p:pic>
    </p:spTree>
    <p:extLst>
      <p:ext uri="{BB962C8B-B14F-4D97-AF65-F5344CB8AC3E}">
        <p14:creationId xmlns:p14="http://schemas.microsoft.com/office/powerpoint/2010/main" val="24925724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736728-D6D3-464A-9C8C-B2869A7EE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Ratecode</a:t>
            </a:r>
            <a:r>
              <a:rPr lang="en-US" dirty="0"/>
              <a:t> 4 model evaluation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B5446FF8-5A8B-4E24-AFB9-D7B21959E4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549" y="1237036"/>
            <a:ext cx="8624902" cy="4383928"/>
          </a:xfrm>
        </p:spPr>
      </p:pic>
    </p:spTree>
    <p:extLst>
      <p:ext uri="{BB962C8B-B14F-4D97-AF65-F5344CB8AC3E}">
        <p14:creationId xmlns:p14="http://schemas.microsoft.com/office/powerpoint/2010/main" val="33998289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736728-D6D3-464A-9C8C-B2869A7EE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Ratecode</a:t>
            </a:r>
            <a:r>
              <a:rPr lang="en-US" dirty="0"/>
              <a:t> 5 model evaluation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4C3695A-7EBD-411E-B5AE-4D659B997D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846" y="1109663"/>
            <a:ext cx="9008533" cy="5067300"/>
          </a:xfrm>
        </p:spPr>
      </p:pic>
    </p:spTree>
    <p:extLst>
      <p:ext uri="{BB962C8B-B14F-4D97-AF65-F5344CB8AC3E}">
        <p14:creationId xmlns:p14="http://schemas.microsoft.com/office/powerpoint/2010/main" val="32353414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736728-D6D3-464A-9C8C-B2869A7EE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Ratecode</a:t>
            </a:r>
            <a:r>
              <a:rPr lang="en-US" dirty="0"/>
              <a:t> 5 model evaluation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32ACF89-4625-4CCC-A8CE-B4B943D0D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A9927F1-A5AF-42C4-A881-83FFF6B3B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699" y="1202080"/>
            <a:ext cx="8974602" cy="454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915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7E244-741C-3947-8448-3DFC67BBB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Extra </a:t>
            </a:r>
            <a:r>
              <a:rPr lang="de-DE" dirty="0" err="1"/>
              <a:t>Prediction</a:t>
            </a:r>
            <a:endParaRPr lang="de-DE" dirty="0"/>
          </a:p>
        </p:txBody>
      </p:sp>
      <p:sp>
        <p:nvSpPr>
          <p:cNvPr id="15" name="Rechteck 4">
            <a:extLst>
              <a:ext uri="{FF2B5EF4-FFF2-40B4-BE49-F238E27FC236}">
                <a16:creationId xmlns:a16="http://schemas.microsoft.com/office/drawing/2014/main" id="{D30D0B55-468E-8843-A2E4-7B98E3A17346}"/>
              </a:ext>
            </a:extLst>
          </p:cNvPr>
          <p:cNvSpPr/>
          <p:nvPr/>
        </p:nvSpPr>
        <p:spPr>
          <a:xfrm>
            <a:off x="391464" y="2667000"/>
            <a:ext cx="1935282" cy="16923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No Extra</a:t>
            </a:r>
          </a:p>
          <a:p>
            <a:pPr algn="ctr"/>
            <a:r>
              <a:rPr lang="en-US" dirty="0">
                <a:solidFill>
                  <a:srgbClr val="60943C"/>
                </a:solidFill>
              </a:rPr>
              <a:t>Overnight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Rush Hour</a:t>
            </a:r>
            <a:endParaRPr lang="en-US" dirty="0">
              <a:solidFill>
                <a:srgbClr val="60943C"/>
              </a:solidFill>
            </a:endParaRP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DDB447F2-C53C-C147-B7BE-0D85451684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350" y="1181844"/>
            <a:ext cx="8751888" cy="4922937"/>
          </a:xfrm>
        </p:spPr>
      </p:pic>
    </p:spTree>
    <p:extLst>
      <p:ext uri="{BB962C8B-B14F-4D97-AF65-F5344CB8AC3E}">
        <p14:creationId xmlns:p14="http://schemas.microsoft.com/office/powerpoint/2010/main" val="28614590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60F07-25F4-8844-A6FA-D36CF8C1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Extra </a:t>
            </a:r>
            <a:r>
              <a:rPr lang="de-DE" dirty="0" err="1"/>
              <a:t>Prediction</a:t>
            </a:r>
            <a:endParaRPr lang="de-DE" dirty="0"/>
          </a:p>
        </p:txBody>
      </p:sp>
      <p:sp>
        <p:nvSpPr>
          <p:cNvPr id="11" name="Rechteck 4">
            <a:extLst>
              <a:ext uri="{FF2B5EF4-FFF2-40B4-BE49-F238E27FC236}">
                <a16:creationId xmlns:a16="http://schemas.microsoft.com/office/drawing/2014/main" id="{473E5267-4720-8443-A7A2-C8458B3BA703}"/>
              </a:ext>
            </a:extLst>
          </p:cNvPr>
          <p:cNvSpPr/>
          <p:nvPr/>
        </p:nvSpPr>
        <p:spPr>
          <a:xfrm>
            <a:off x="391464" y="2667000"/>
            <a:ext cx="1935282" cy="16923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No Extra</a:t>
            </a:r>
          </a:p>
          <a:p>
            <a:pPr algn="ctr"/>
            <a:r>
              <a:rPr lang="en-US" dirty="0">
                <a:solidFill>
                  <a:srgbClr val="60943C"/>
                </a:solidFill>
              </a:rPr>
              <a:t>Overnight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Rush Hour</a:t>
            </a:r>
            <a:endParaRPr lang="en-US" dirty="0">
              <a:solidFill>
                <a:srgbClr val="60943C"/>
              </a:solidFill>
            </a:endParaRP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C2D4FF7-0AEA-BB44-B56E-64C93D3A52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350" y="1181844"/>
            <a:ext cx="8751888" cy="4922937"/>
          </a:xfrm>
        </p:spPr>
      </p:pic>
    </p:spTree>
    <p:extLst>
      <p:ext uri="{BB962C8B-B14F-4D97-AF65-F5344CB8AC3E}">
        <p14:creationId xmlns:p14="http://schemas.microsoft.com/office/powerpoint/2010/main" val="107067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61307" y="1110343"/>
            <a:ext cx="10997293" cy="5067302"/>
          </a:xfrm>
        </p:spPr>
        <p:txBody>
          <a:bodyPr>
            <a:normAutofit/>
          </a:bodyPr>
          <a:lstStyle/>
          <a:p>
            <a:r>
              <a:rPr lang="en-US" dirty="0"/>
              <a:t>Six rate codes: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Standard metered fare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Trips to/from JFK Airport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Trips to Newark Airport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Out of Town Trips (to/from Manhattan from/to Westchester &amp; Nassau Counties)</a:t>
            </a:r>
          </a:p>
          <a:p>
            <a:pPr lvl="2"/>
            <a:r>
              <a:rPr lang="en-US" dirty="0"/>
              <a:t>In town: standard metered fare (see 1)</a:t>
            </a:r>
          </a:p>
          <a:p>
            <a:pPr lvl="2"/>
            <a:r>
              <a:rPr lang="en-US" dirty="0"/>
              <a:t>Out of town: doubled standard metered fare</a:t>
            </a:r>
          </a:p>
          <a:p>
            <a:pPr lvl="2"/>
            <a:r>
              <a:rPr lang="en-US" dirty="0"/>
              <a:t>All charges apply</a:t>
            </a:r>
          </a:p>
          <a:p>
            <a:pPr marL="1371600" lvl="2" indent="-45720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D55BCD5-1CF6-4960-B34E-5F341E3302D0}"/>
              </a:ext>
            </a:extLst>
          </p:cNvPr>
          <p:cNvSpPr txBox="1"/>
          <p:nvPr/>
        </p:nvSpPr>
        <p:spPr>
          <a:xfrm>
            <a:off x="3623496" y="5973059"/>
            <a:ext cx="494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http://www.nyc.gov/html/tlc/html/passenger/taxicab_rate.shtml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2998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BB65B-8F26-8441-951E-9B3BF6527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Extra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Dropoff</a:t>
            </a:r>
            <a:r>
              <a:rPr lang="de-DE" dirty="0"/>
              <a:t> time (2)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6A5E82-E603-C041-8663-E159BF18C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846" y="1109663"/>
            <a:ext cx="9008533" cy="5067300"/>
          </a:xfrm>
        </p:spPr>
      </p:pic>
    </p:spTree>
    <p:extLst>
      <p:ext uri="{BB962C8B-B14F-4D97-AF65-F5344CB8AC3E}">
        <p14:creationId xmlns:p14="http://schemas.microsoft.com/office/powerpoint/2010/main" val="28377201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9CA4F-4A74-6743-AF09-74C52A95E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Tipping</a:t>
            </a:r>
            <a:r>
              <a:rPr lang="de-DE" dirty="0"/>
              <a:t> </a:t>
            </a:r>
            <a:r>
              <a:rPr lang="de-DE" dirty="0" err="1"/>
              <a:t>Behaviour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FEDA6E-5DF2-CB4A-82CA-95D4B9A7E1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88" y="1828271"/>
            <a:ext cx="10890250" cy="3630083"/>
          </a:xfrm>
        </p:spPr>
      </p:pic>
    </p:spTree>
    <p:extLst>
      <p:ext uri="{BB962C8B-B14F-4D97-AF65-F5344CB8AC3E}">
        <p14:creationId xmlns:p14="http://schemas.microsoft.com/office/powerpoint/2010/main" val="4280775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E6BAF-F377-8F46-96C5-0913931AF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Tip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- Features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7311FDCD-AA52-4A5C-9F1E-9B4574A5AD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de-DE" b="1" dirty="0" err="1"/>
              <a:t>Used</a:t>
            </a:r>
            <a:endParaRPr lang="de-DE" b="1" dirty="0"/>
          </a:p>
          <a:p>
            <a:r>
              <a:rPr lang="de-DE" dirty="0" err="1"/>
              <a:t>Longitude</a:t>
            </a:r>
            <a:r>
              <a:rPr lang="de-DE" dirty="0"/>
              <a:t>/Latitude</a:t>
            </a:r>
          </a:p>
          <a:p>
            <a:r>
              <a:rPr lang="de-DE" dirty="0" err="1"/>
              <a:t>Subtotal</a:t>
            </a:r>
            <a:endParaRPr lang="de-DE" dirty="0"/>
          </a:p>
          <a:p>
            <a:r>
              <a:rPr lang="de-DE" dirty="0"/>
              <a:t>Average Speed</a:t>
            </a:r>
          </a:p>
          <a:p>
            <a:r>
              <a:rPr lang="de-DE" dirty="0" err="1"/>
              <a:t>Weekday</a:t>
            </a:r>
            <a:endParaRPr lang="de-DE" dirty="0"/>
          </a:p>
          <a:p>
            <a:r>
              <a:rPr lang="de-DE" dirty="0"/>
              <a:t>Pickup time</a:t>
            </a:r>
          </a:p>
          <a:p>
            <a:r>
              <a:rPr lang="de-DE" dirty="0"/>
              <a:t>Trip </a:t>
            </a:r>
            <a:r>
              <a:rPr lang="de-DE" dirty="0" err="1"/>
              <a:t>Distance</a:t>
            </a:r>
            <a:endParaRPr lang="de-DE" dirty="0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D55341B8-BCE1-42C5-BF5B-5DA36CCCF9C4}"/>
              </a:ext>
            </a:extLst>
          </p:cNvPr>
          <p:cNvSpPr txBox="1">
            <a:spLocks/>
          </p:cNvSpPr>
          <p:nvPr/>
        </p:nvSpPr>
        <p:spPr>
          <a:xfrm>
            <a:off x="6019800" y="18256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BatangChe" panose="02030609000101010101" pitchFamily="49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BatangChe" panose="02030609000101010101" pitchFamily="49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BatangChe" panose="02030609000101010101" pitchFamily="49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BatangChe" panose="02030609000101010101" pitchFamily="49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BatangChe" panose="02030609000101010101" pitchFamily="49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DE" b="1" dirty="0" err="1"/>
              <a:t>Tried</a:t>
            </a:r>
            <a:endParaRPr lang="de-DE" b="1" dirty="0"/>
          </a:p>
          <a:p>
            <a:r>
              <a:rPr lang="de-DE" dirty="0"/>
              <a:t>Pickup/</a:t>
            </a:r>
            <a:r>
              <a:rPr lang="de-DE" dirty="0" err="1"/>
              <a:t>Dropoff</a:t>
            </a:r>
            <a:r>
              <a:rPr lang="de-DE" dirty="0"/>
              <a:t> Area</a:t>
            </a:r>
          </a:p>
          <a:p>
            <a:r>
              <a:rPr lang="de-DE" dirty="0"/>
              <a:t>Passenger </a:t>
            </a:r>
            <a:r>
              <a:rPr lang="de-DE" dirty="0" err="1"/>
              <a:t>count</a:t>
            </a:r>
            <a:endParaRPr lang="de-DE" dirty="0"/>
          </a:p>
          <a:p>
            <a:r>
              <a:rPr lang="de-DE" dirty="0" err="1"/>
              <a:t>Overnight</a:t>
            </a:r>
            <a:endParaRPr lang="de-DE" dirty="0"/>
          </a:p>
          <a:p>
            <a:r>
              <a:rPr lang="de-DE" dirty="0"/>
              <a:t>Rush </a:t>
            </a:r>
            <a:r>
              <a:rPr lang="de-DE" dirty="0" err="1"/>
              <a:t>hour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7959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B7AD3-E6D2-9B40-9E09-4C1A99CE2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Tipping</a:t>
            </a:r>
            <a:r>
              <a:rPr lang="de-DE" dirty="0"/>
              <a:t> </a:t>
            </a:r>
            <a:r>
              <a:rPr lang="de-DE" dirty="0" err="1"/>
              <a:t>Behaviour</a:t>
            </a:r>
            <a:endParaRPr lang="de-DE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6AA1486-7205-D74F-B56C-742A68D12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88" y="1828271"/>
            <a:ext cx="10890250" cy="3630083"/>
          </a:xfrm>
        </p:spPr>
      </p:pic>
    </p:spTree>
    <p:extLst>
      <p:ext uri="{BB962C8B-B14F-4D97-AF65-F5344CB8AC3E}">
        <p14:creationId xmlns:p14="http://schemas.microsoft.com/office/powerpoint/2010/main" val="15529717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4E334-B15F-A841-9154-AA989879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LGBM - Individual Models (MAE)</a:t>
            </a:r>
          </a:p>
        </p:txBody>
      </p:sp>
      <p:graphicFrame>
        <p:nvGraphicFramePr>
          <p:cNvPr id="4" name="Inhaltsplatzhalter 7">
            <a:extLst>
              <a:ext uri="{FF2B5EF4-FFF2-40B4-BE49-F238E27FC236}">
                <a16:creationId xmlns:a16="http://schemas.microsoft.com/office/drawing/2014/main" id="{F454026B-9072-D549-9411-8DA5E9B0D31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61988" y="1109663"/>
          <a:ext cx="10890250" cy="5067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26367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61307" y="1110343"/>
            <a:ext cx="10988149" cy="5067302"/>
          </a:xfrm>
        </p:spPr>
        <p:txBody>
          <a:bodyPr>
            <a:normAutofit/>
          </a:bodyPr>
          <a:lstStyle/>
          <a:p>
            <a:r>
              <a:rPr lang="en-US" dirty="0"/>
              <a:t>Six rate codes: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Standard metered fare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Trips to/from JFK Airport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Trips to Newark Airport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Out of Town Trips (to/from Manhattan from/to Westchester &amp; Nassau Counties)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Negotiated Trips (everywhere else)</a:t>
            </a:r>
          </a:p>
          <a:p>
            <a:pPr lvl="2"/>
            <a:r>
              <a:rPr lang="en-US" dirty="0"/>
              <a:t>Flat rate is negotiated before the ride</a:t>
            </a:r>
          </a:p>
          <a:p>
            <a:pPr lvl="2"/>
            <a:r>
              <a:rPr lang="en-US" dirty="0"/>
              <a:t>50ct MTA and 30ct improvement surcharge apply</a:t>
            </a:r>
          </a:p>
          <a:p>
            <a:pPr lvl="1"/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68EA9C0-E031-47C9-9907-40CDE64A9C83}"/>
              </a:ext>
            </a:extLst>
          </p:cNvPr>
          <p:cNvSpPr txBox="1"/>
          <p:nvPr/>
        </p:nvSpPr>
        <p:spPr>
          <a:xfrm>
            <a:off x="3623496" y="5973059"/>
            <a:ext cx="494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http://www.nyc.gov/html/tlc/html/passenger/taxicab_rate.shtml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275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61307" y="1110343"/>
            <a:ext cx="10988149" cy="5067302"/>
          </a:xfrm>
        </p:spPr>
        <p:txBody>
          <a:bodyPr>
            <a:normAutofit/>
          </a:bodyPr>
          <a:lstStyle/>
          <a:p>
            <a:r>
              <a:rPr lang="en-US" dirty="0"/>
              <a:t>Six rate codes: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Standard metered fare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Trips to/from JFK Airport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Trips to Newark Airport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Out of Town Trips (to/from Manhattan from/to Westchester &amp; Nassau Counties)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Negotiated Trips (everywhere else)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Group rides</a:t>
            </a:r>
          </a:p>
          <a:p>
            <a:pPr lvl="2"/>
            <a:r>
              <a:rPr lang="en-US" dirty="0"/>
              <a:t>Two possible routes with specific pickup and </a:t>
            </a:r>
            <a:r>
              <a:rPr lang="en-US" dirty="0" err="1"/>
              <a:t>dropoff</a:t>
            </a:r>
            <a:r>
              <a:rPr lang="en-US" dirty="0"/>
              <a:t> locations</a:t>
            </a:r>
          </a:p>
          <a:p>
            <a:pPr lvl="2"/>
            <a:r>
              <a:rPr lang="en-US" dirty="0"/>
              <a:t>Flat price per person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074CAC8-6DAD-4F5A-BE8B-F7115F7E228D}"/>
              </a:ext>
            </a:extLst>
          </p:cNvPr>
          <p:cNvSpPr txBox="1"/>
          <p:nvPr/>
        </p:nvSpPr>
        <p:spPr>
          <a:xfrm>
            <a:off x="3623496" y="5973059"/>
            <a:ext cx="494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http://www.nyc.gov/html/tlc/html/passenger/taxicab_rate.shtml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2366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1221</Words>
  <Application>Microsoft Office PowerPoint</Application>
  <PresentationFormat>Breitbild</PresentationFormat>
  <Paragraphs>300</Paragraphs>
  <Slides>74</Slides>
  <Notes>0</Notes>
  <HiddenSlides>12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74</vt:i4>
      </vt:variant>
    </vt:vector>
  </HeadingPairs>
  <TitlesOfParts>
    <vt:vector size="82" baseType="lpstr">
      <vt:lpstr>BatangChe</vt:lpstr>
      <vt:lpstr>Arial</vt:lpstr>
      <vt:lpstr>Calibri</vt:lpstr>
      <vt:lpstr>Calibri Light</vt:lpstr>
      <vt:lpstr>Wingdings</vt:lpstr>
      <vt:lpstr>Office Theme</vt:lpstr>
      <vt:lpstr>Acrobat Document</vt:lpstr>
      <vt:lpstr>Adobe Acrobat Document</vt:lpstr>
      <vt:lpstr>Predicting Taxi Ride Prices</vt:lpstr>
      <vt:lpstr>Why Data Science?</vt:lpstr>
      <vt:lpstr>What is the data about?</vt:lpstr>
      <vt:lpstr>What is the data about?</vt:lpstr>
      <vt:lpstr>What is the data about?</vt:lpstr>
      <vt:lpstr>What is the data about?</vt:lpstr>
      <vt:lpstr>What is the data about?</vt:lpstr>
      <vt:lpstr>What is the data about?</vt:lpstr>
      <vt:lpstr>What is the data about?</vt:lpstr>
      <vt:lpstr>Pickup-locations per ratecode</vt:lpstr>
      <vt:lpstr>Dropoff-locations per ratecode</vt:lpstr>
      <vt:lpstr>Pickup-locations per ratecode</vt:lpstr>
      <vt:lpstr>Dropoff-locations per ratecode</vt:lpstr>
      <vt:lpstr>EDA</vt:lpstr>
      <vt:lpstr>Outlier detection</vt:lpstr>
      <vt:lpstr>Outlier detection</vt:lpstr>
      <vt:lpstr>Outlier detection</vt:lpstr>
      <vt:lpstr>Outlier detection</vt:lpstr>
      <vt:lpstr>Outlier detection</vt:lpstr>
      <vt:lpstr>Outlier detection</vt:lpstr>
      <vt:lpstr>Fare amount prediction</vt:lpstr>
      <vt:lpstr>Fare amount prediction</vt:lpstr>
      <vt:lpstr>Modelling approach </vt:lpstr>
      <vt:lpstr>Modelling approach </vt:lpstr>
      <vt:lpstr>Modelling approach </vt:lpstr>
      <vt:lpstr>Rate code 4 – „Out of Town Trips“</vt:lpstr>
      <vt:lpstr>Algorithm selection</vt:lpstr>
      <vt:lpstr>Bridge/tunnel positions</vt:lpstr>
      <vt:lpstr>Bridge calculations (2195057)</vt:lpstr>
      <vt:lpstr>Bridge calculations (2195057)</vt:lpstr>
      <vt:lpstr>Bridge calculations (2195057)</vt:lpstr>
      <vt:lpstr>Bridge calculations (2195057)</vt:lpstr>
      <vt:lpstr>Bridge calculations (2195057)</vt:lpstr>
      <vt:lpstr>Bridge calculations (2195057)</vt:lpstr>
      <vt:lpstr>Bridge calculations (2195057)</vt:lpstr>
      <vt:lpstr>Bridge calculations (2195057)</vt:lpstr>
      <vt:lpstr>Bridge calculations (2195057)</vt:lpstr>
      <vt:lpstr>Bridge calculations (2195057)</vt:lpstr>
      <vt:lpstr>Problems</vt:lpstr>
      <vt:lpstr>Extra Prediction</vt:lpstr>
      <vt:lpstr>Extra Prediction - Calculation</vt:lpstr>
      <vt:lpstr>MTA Tax Prediction</vt:lpstr>
      <vt:lpstr>MTA Tax Prediction</vt:lpstr>
      <vt:lpstr>Tipping Behaviour</vt:lpstr>
      <vt:lpstr>Tipping Behaviour</vt:lpstr>
      <vt:lpstr>Tipping Behaviour</vt:lpstr>
      <vt:lpstr>Distance by Dropoff Location</vt:lpstr>
      <vt:lpstr>Tip Percentage by Dropoff Location</vt:lpstr>
      <vt:lpstr>Model Comparison – Tipping (MAE)</vt:lpstr>
      <vt:lpstr>Model Comparison – Tipping (MAE) </vt:lpstr>
      <vt:lpstr>Tip Prediction - Evaluation</vt:lpstr>
      <vt:lpstr>Tip Prediction - Evaluation</vt:lpstr>
      <vt:lpstr>Evaluation</vt:lpstr>
      <vt:lpstr>Retrospective</vt:lpstr>
      <vt:lpstr>Ratecode 1 model evaluation</vt:lpstr>
      <vt:lpstr>Ratecode 1 model evaluation</vt:lpstr>
      <vt:lpstr>Ratecode 2 model evaluation</vt:lpstr>
      <vt:lpstr>Ratecode 3 model evaluation</vt:lpstr>
      <vt:lpstr>Ratecode 3 model evaluation</vt:lpstr>
      <vt:lpstr>Ratecode 4 model evaluation</vt:lpstr>
      <vt:lpstr>Ratecode 4 model evaluation</vt:lpstr>
      <vt:lpstr>Ratecode 4 model evaluation</vt:lpstr>
      <vt:lpstr>Ratecode 4 model evaluation</vt:lpstr>
      <vt:lpstr>Ratecode 4 model evaluation</vt:lpstr>
      <vt:lpstr>Ratecode 4 model evaluation</vt:lpstr>
      <vt:lpstr>Ratecode 5 model evaluation</vt:lpstr>
      <vt:lpstr>Ratecode 5 model evaluation</vt:lpstr>
      <vt:lpstr>Extra Prediction</vt:lpstr>
      <vt:lpstr>Extra Prediction</vt:lpstr>
      <vt:lpstr>Extra amount by Dropoff time (2)</vt:lpstr>
      <vt:lpstr>Tipping Behaviour</vt:lpstr>
      <vt:lpstr>Tip Prediction - Features</vt:lpstr>
      <vt:lpstr>Tipping Behaviour</vt:lpstr>
      <vt:lpstr>LGBM - Individual Models (MAE)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dkoll</dc:creator>
  <cp:lastModifiedBy>Leo</cp:lastModifiedBy>
  <cp:revision>158</cp:revision>
  <dcterms:created xsi:type="dcterms:W3CDTF">2017-07-19T13:03:57Z</dcterms:created>
  <dcterms:modified xsi:type="dcterms:W3CDTF">2018-06-14T13:48:59Z</dcterms:modified>
</cp:coreProperties>
</file>